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9" autoAdjust="0"/>
    <p:restoredTop sz="94660"/>
  </p:normalViewPr>
  <p:slideViewPr>
    <p:cSldViewPr snapToGrid="0">
      <p:cViewPr varScale="1">
        <p:scale>
          <a:sx n="103" d="100"/>
          <a:sy n="103" d="100"/>
        </p:scale>
        <p:origin x="114" y="6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9CA122-9D9E-434C-A472-E8F2CE9EEE59}" type="datetimeFigureOut">
              <a:rPr lang="en-US" smtClean="0"/>
              <a:t>3/8/2017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D1B358-E262-4FC6-8C79-A3F5985B255A}" type="slidenum">
              <a:rPr lang="en-US" smtClean="0"/>
              <a:t>‹#›</a:t>
            </a:fld>
            <a:endParaRPr lang="en-US"/>
          </a:p>
        </p:txBody>
      </p:sp>
    </p:spTree>
    <p:extLst>
      <p:ext uri="{BB962C8B-B14F-4D97-AF65-F5344CB8AC3E}">
        <p14:creationId xmlns:p14="http://schemas.microsoft.com/office/powerpoint/2010/main" val="2576804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9CA122-9D9E-434C-A472-E8F2CE9EEE59}" type="datetimeFigureOut">
              <a:rPr lang="en-US" smtClean="0"/>
              <a:t>3/8/2017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D1B358-E262-4FC6-8C79-A3F5985B255A}" type="slidenum">
              <a:rPr lang="en-US" smtClean="0"/>
              <a:t>‹#›</a:t>
            </a:fld>
            <a:endParaRPr lang="en-US"/>
          </a:p>
        </p:txBody>
      </p:sp>
    </p:spTree>
    <p:extLst>
      <p:ext uri="{BB962C8B-B14F-4D97-AF65-F5344CB8AC3E}">
        <p14:creationId xmlns:p14="http://schemas.microsoft.com/office/powerpoint/2010/main" val="1628058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9CA122-9D9E-434C-A472-E8F2CE9EEE59}" type="datetimeFigureOut">
              <a:rPr lang="en-US" smtClean="0"/>
              <a:t>3/8/2017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D1B358-E262-4FC6-8C79-A3F5985B255A}" type="slidenum">
              <a:rPr lang="en-US" smtClean="0"/>
              <a:t>‹#›</a:t>
            </a:fld>
            <a:endParaRPr lang="en-US"/>
          </a:p>
        </p:txBody>
      </p:sp>
    </p:spTree>
    <p:extLst>
      <p:ext uri="{BB962C8B-B14F-4D97-AF65-F5344CB8AC3E}">
        <p14:creationId xmlns:p14="http://schemas.microsoft.com/office/powerpoint/2010/main" val="1421124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9CA122-9D9E-434C-A472-E8F2CE9EEE59}" type="datetimeFigureOut">
              <a:rPr lang="en-US" smtClean="0"/>
              <a:t>3/8/2017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D1B358-E262-4FC6-8C79-A3F5985B255A}" type="slidenum">
              <a:rPr lang="en-US" smtClean="0"/>
              <a:t>‹#›</a:t>
            </a:fld>
            <a:endParaRPr lang="en-US"/>
          </a:p>
        </p:txBody>
      </p:sp>
    </p:spTree>
    <p:extLst>
      <p:ext uri="{BB962C8B-B14F-4D97-AF65-F5344CB8AC3E}">
        <p14:creationId xmlns:p14="http://schemas.microsoft.com/office/powerpoint/2010/main" val="368903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9CA122-9D9E-434C-A472-E8F2CE9EEE59}" type="datetimeFigureOut">
              <a:rPr lang="en-US" smtClean="0"/>
              <a:t>3/8/2017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D1B358-E262-4FC6-8C79-A3F5985B255A}" type="slidenum">
              <a:rPr lang="en-US" smtClean="0"/>
              <a:t>‹#›</a:t>
            </a:fld>
            <a:endParaRPr lang="en-US"/>
          </a:p>
        </p:txBody>
      </p:sp>
    </p:spTree>
    <p:extLst>
      <p:ext uri="{BB962C8B-B14F-4D97-AF65-F5344CB8AC3E}">
        <p14:creationId xmlns:p14="http://schemas.microsoft.com/office/powerpoint/2010/main" val="2561064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9CA122-9D9E-434C-A472-E8F2CE9EEE59}" type="datetimeFigureOut">
              <a:rPr lang="en-US" smtClean="0"/>
              <a:t>3/8/2017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D1B358-E262-4FC6-8C79-A3F5985B255A}" type="slidenum">
              <a:rPr lang="en-US" smtClean="0"/>
              <a:t>‹#›</a:t>
            </a:fld>
            <a:endParaRPr lang="en-US"/>
          </a:p>
        </p:txBody>
      </p:sp>
    </p:spTree>
    <p:extLst>
      <p:ext uri="{BB962C8B-B14F-4D97-AF65-F5344CB8AC3E}">
        <p14:creationId xmlns:p14="http://schemas.microsoft.com/office/powerpoint/2010/main" val="540743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9CA122-9D9E-434C-A472-E8F2CE9EEE59}" type="datetimeFigureOut">
              <a:rPr lang="en-US" smtClean="0"/>
              <a:t>3/8/2017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D1B358-E262-4FC6-8C79-A3F5985B255A}" type="slidenum">
              <a:rPr lang="en-US" smtClean="0"/>
              <a:t>‹#›</a:t>
            </a:fld>
            <a:endParaRPr lang="en-US"/>
          </a:p>
        </p:txBody>
      </p:sp>
    </p:spTree>
    <p:extLst>
      <p:ext uri="{BB962C8B-B14F-4D97-AF65-F5344CB8AC3E}">
        <p14:creationId xmlns:p14="http://schemas.microsoft.com/office/powerpoint/2010/main" val="959561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9CA122-9D9E-434C-A472-E8F2CE9EEE59}" type="datetimeFigureOut">
              <a:rPr lang="en-US" smtClean="0"/>
              <a:t>3/8/2017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D1B358-E262-4FC6-8C79-A3F5985B255A}" type="slidenum">
              <a:rPr lang="en-US" smtClean="0"/>
              <a:t>‹#›</a:t>
            </a:fld>
            <a:endParaRPr lang="en-US"/>
          </a:p>
        </p:txBody>
      </p:sp>
    </p:spTree>
    <p:extLst>
      <p:ext uri="{BB962C8B-B14F-4D97-AF65-F5344CB8AC3E}">
        <p14:creationId xmlns:p14="http://schemas.microsoft.com/office/powerpoint/2010/main" val="547008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9CA122-9D9E-434C-A472-E8F2CE9EEE59}" type="datetimeFigureOut">
              <a:rPr lang="en-US" smtClean="0"/>
              <a:t>3/8/2017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D1B358-E262-4FC6-8C79-A3F5985B255A}" type="slidenum">
              <a:rPr lang="en-US" smtClean="0"/>
              <a:t>‹#›</a:t>
            </a:fld>
            <a:endParaRPr lang="en-US"/>
          </a:p>
        </p:txBody>
      </p:sp>
    </p:spTree>
    <p:extLst>
      <p:ext uri="{BB962C8B-B14F-4D97-AF65-F5344CB8AC3E}">
        <p14:creationId xmlns:p14="http://schemas.microsoft.com/office/powerpoint/2010/main" val="225581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9CA122-9D9E-434C-A472-E8F2CE9EEE59}" type="datetimeFigureOut">
              <a:rPr lang="en-US" smtClean="0"/>
              <a:t>3/8/2017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D1B358-E262-4FC6-8C79-A3F5985B255A}" type="slidenum">
              <a:rPr lang="en-US" smtClean="0"/>
              <a:t>‹#›</a:t>
            </a:fld>
            <a:endParaRPr lang="en-US"/>
          </a:p>
        </p:txBody>
      </p:sp>
    </p:spTree>
    <p:extLst>
      <p:ext uri="{BB962C8B-B14F-4D97-AF65-F5344CB8AC3E}">
        <p14:creationId xmlns:p14="http://schemas.microsoft.com/office/powerpoint/2010/main" val="4095197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9CA122-9D9E-434C-A472-E8F2CE9EEE59}" type="datetimeFigureOut">
              <a:rPr lang="en-US" smtClean="0"/>
              <a:t>3/8/2017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D1B358-E262-4FC6-8C79-A3F5985B255A}" type="slidenum">
              <a:rPr lang="en-US" smtClean="0"/>
              <a:t>‹#›</a:t>
            </a:fld>
            <a:endParaRPr lang="en-US"/>
          </a:p>
        </p:txBody>
      </p:sp>
    </p:spTree>
    <p:extLst>
      <p:ext uri="{BB962C8B-B14F-4D97-AF65-F5344CB8AC3E}">
        <p14:creationId xmlns:p14="http://schemas.microsoft.com/office/powerpoint/2010/main" val="2053257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CA122-9D9E-434C-A472-E8F2CE9EEE59}" type="datetimeFigureOut">
              <a:rPr lang="en-US" smtClean="0"/>
              <a:t>3/8/2017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D1B358-E262-4FC6-8C79-A3F5985B255A}" type="slidenum">
              <a:rPr lang="en-US" smtClean="0"/>
              <a:t>‹#›</a:t>
            </a:fld>
            <a:endParaRPr lang="en-US"/>
          </a:p>
        </p:txBody>
      </p:sp>
    </p:spTree>
    <p:extLst>
      <p:ext uri="{BB962C8B-B14F-4D97-AF65-F5344CB8AC3E}">
        <p14:creationId xmlns:p14="http://schemas.microsoft.com/office/powerpoint/2010/main" val="279502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611" y="55368"/>
            <a:ext cx="10515600" cy="1325563"/>
          </a:xfrm>
        </p:spPr>
        <p:txBody>
          <a:bodyPr/>
          <a:lstStyle/>
          <a:p>
            <a:r>
              <a:rPr lang="en-US" b="1" dirty="0" smtClean="0"/>
              <a:t>Questions for Panel Discussion</a:t>
            </a:r>
            <a:endParaRPr lang="en-US" b="1" dirty="0"/>
          </a:p>
        </p:txBody>
      </p:sp>
      <p:sp>
        <p:nvSpPr>
          <p:cNvPr id="3" name="Content Placeholder 2"/>
          <p:cNvSpPr>
            <a:spLocks noGrp="1"/>
          </p:cNvSpPr>
          <p:nvPr>
            <p:ph idx="1"/>
          </p:nvPr>
        </p:nvSpPr>
        <p:spPr>
          <a:xfrm>
            <a:off x="186611" y="1380931"/>
            <a:ext cx="11597951" cy="4796032"/>
          </a:xfrm>
        </p:spPr>
        <p:txBody>
          <a:bodyPr>
            <a:noAutofit/>
          </a:bodyPr>
          <a:lstStyle/>
          <a:p>
            <a:pPr>
              <a:lnSpc>
                <a:spcPct val="170000"/>
              </a:lnSpc>
              <a:spcBef>
                <a:spcPts val="0"/>
              </a:spcBef>
            </a:pPr>
            <a:r>
              <a:rPr lang="en-US" sz="1600" dirty="0" smtClean="0"/>
              <a:t>In building towards an Alliance proposal, what is possible to include regarding multiscale evaluation (in other words, pilot projects that connect and scale up.)  What do you need from an evaluator in building towards multiscale project regarding collective impact?</a:t>
            </a:r>
          </a:p>
          <a:p>
            <a:pPr>
              <a:lnSpc>
                <a:spcPct val="170000"/>
              </a:lnSpc>
              <a:spcBef>
                <a:spcPts val="0"/>
              </a:spcBef>
            </a:pPr>
            <a:endParaRPr lang="en-US" sz="1000" dirty="0" smtClean="0"/>
          </a:p>
          <a:p>
            <a:pPr>
              <a:lnSpc>
                <a:spcPct val="170000"/>
              </a:lnSpc>
              <a:spcBef>
                <a:spcPts val="0"/>
              </a:spcBef>
            </a:pPr>
            <a:r>
              <a:rPr lang="en-US" sz="1600" dirty="0" smtClean="0"/>
              <a:t>What </a:t>
            </a:r>
            <a:r>
              <a:rPr lang="en-US" sz="1600" dirty="0" smtClean="0"/>
              <a:t>are Pilots using as early indicators (e.g. meaningful measures) towards the </a:t>
            </a:r>
            <a:r>
              <a:rPr lang="en-US" sz="1600" dirty="0" smtClean="0"/>
              <a:t>long-term </a:t>
            </a:r>
            <a:r>
              <a:rPr lang="en-US" sz="1600" dirty="0" smtClean="0"/>
              <a:t>goal of broadening participation – are there lessons from BER initiatives that could assist?</a:t>
            </a:r>
          </a:p>
          <a:p>
            <a:pPr>
              <a:lnSpc>
                <a:spcPct val="170000"/>
              </a:lnSpc>
              <a:spcBef>
                <a:spcPts val="0"/>
              </a:spcBef>
            </a:pPr>
            <a:endParaRPr lang="en-US" sz="1000" dirty="0" smtClean="0"/>
          </a:p>
          <a:p>
            <a:pPr>
              <a:lnSpc>
                <a:spcPct val="170000"/>
              </a:lnSpc>
              <a:spcBef>
                <a:spcPts val="0"/>
              </a:spcBef>
            </a:pPr>
            <a:r>
              <a:rPr lang="en-US" sz="1600" dirty="0" smtClean="0"/>
              <a:t>How </a:t>
            </a:r>
            <a:r>
              <a:rPr lang="en-US" sz="1600" dirty="0" smtClean="0"/>
              <a:t>do we evaluate the people who are missing from he project (e.g. due to not perfect recruitment opportunities)? How do you decide what are the impacts on the conclusions from an evaluation that accounts for those missed?</a:t>
            </a:r>
          </a:p>
          <a:p>
            <a:pPr>
              <a:lnSpc>
                <a:spcPct val="170000"/>
              </a:lnSpc>
              <a:spcBef>
                <a:spcPts val="0"/>
              </a:spcBef>
            </a:pPr>
            <a:endParaRPr lang="en-US" sz="1000" dirty="0" smtClean="0"/>
          </a:p>
          <a:p>
            <a:pPr>
              <a:lnSpc>
                <a:spcPct val="170000"/>
              </a:lnSpc>
              <a:spcBef>
                <a:spcPts val="0"/>
              </a:spcBef>
            </a:pPr>
            <a:r>
              <a:rPr lang="en-US" sz="1600" dirty="0" smtClean="0"/>
              <a:t>How </a:t>
            </a:r>
            <a:r>
              <a:rPr lang="en-US" sz="1600" dirty="0" smtClean="0"/>
              <a:t>do we account for potential evaluator bias? What kinds of conversations do you need with an evaluator about this</a:t>
            </a:r>
          </a:p>
          <a:p>
            <a:pPr>
              <a:lnSpc>
                <a:spcPct val="170000"/>
              </a:lnSpc>
              <a:spcBef>
                <a:spcPts val="0"/>
              </a:spcBef>
            </a:pPr>
            <a:endParaRPr lang="en-US" sz="1000" dirty="0" smtClean="0"/>
          </a:p>
          <a:p>
            <a:pPr>
              <a:lnSpc>
                <a:spcPct val="170000"/>
              </a:lnSpc>
              <a:spcBef>
                <a:spcPts val="0"/>
              </a:spcBef>
            </a:pPr>
            <a:r>
              <a:rPr lang="en-US" sz="1600" dirty="0" smtClean="0"/>
              <a:t>How </a:t>
            </a:r>
            <a:r>
              <a:rPr lang="en-US" sz="1600" dirty="0" smtClean="0"/>
              <a:t>do we effectively empower </a:t>
            </a:r>
            <a:r>
              <a:rPr lang="en-US" sz="1600" dirty="0" smtClean="0"/>
              <a:t>PIs </a:t>
            </a:r>
            <a:r>
              <a:rPr lang="en-US" sz="1600" dirty="0" smtClean="0"/>
              <a:t>to structure a conversation about bias in all aspects of the program (e.g. with participants, stakeholders, evaluators)?  What questions need to be asked of project leadership, implementers, etc. for example on this issue </a:t>
            </a:r>
            <a:r>
              <a:rPr lang="en-US" sz="1600" dirty="0" smtClean="0"/>
              <a:t>?</a:t>
            </a:r>
            <a:endParaRPr lang="en-US" sz="1600" dirty="0" smtClean="0"/>
          </a:p>
        </p:txBody>
      </p:sp>
    </p:spTree>
    <p:extLst>
      <p:ext uri="{BB962C8B-B14F-4D97-AF65-F5344CB8AC3E}">
        <p14:creationId xmlns:p14="http://schemas.microsoft.com/office/powerpoint/2010/main" val="627706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1290</TotalTime>
  <Words>190</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Questions for Panel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NIMBioS</dc:creator>
  <cp:lastModifiedBy>LoRe, Sondra Marie</cp:lastModifiedBy>
  <cp:revision>2</cp:revision>
  <dcterms:created xsi:type="dcterms:W3CDTF">2017-02-24T16:35:45Z</dcterms:created>
  <dcterms:modified xsi:type="dcterms:W3CDTF">2017-03-08T18:56:13Z</dcterms:modified>
</cp:coreProperties>
</file>