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71" r:id="rId16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F883BC2-85C1-429B-BE3A-6D3F29C20DA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  <p14:sldId id="266"/>
            <p14:sldId id="269"/>
            <p14:sldId id="270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23" d="100"/>
          <a:sy n="23" d="100"/>
        </p:scale>
        <p:origin x="3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142740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6249" y="10999895"/>
            <a:ext cx="31999677" cy="13560198"/>
          </a:xfrm>
        </p:spPr>
        <p:txBody>
          <a:bodyPr anchor="b">
            <a:normAutofit/>
          </a:bodyPr>
          <a:lstStyle>
            <a:lvl1pPr algn="r">
              <a:defRPr sz="2464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66249" y="24560108"/>
            <a:ext cx="31999677" cy="7870615"/>
          </a:xfrm>
        </p:spPr>
        <p:txBody>
          <a:bodyPr anchor="t">
            <a:normAutofit/>
          </a:bodyPr>
          <a:lstStyle>
            <a:lvl1pPr marL="0" indent="0" algn="r">
              <a:buNone/>
              <a:defRPr sz="10080" cap="all">
                <a:solidFill>
                  <a:schemeClr val="tx1"/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12944" y="32875228"/>
            <a:ext cx="6788169" cy="211582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366252" y="32875228"/>
            <a:ext cx="22019967" cy="21158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027836" y="32875228"/>
            <a:ext cx="2338090" cy="211582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9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6" y="26504044"/>
            <a:ext cx="43525440" cy="3173733"/>
          </a:xfrm>
        </p:spPr>
        <p:txBody>
          <a:bodyPr anchor="b">
            <a:normAutofit/>
          </a:bodyPr>
          <a:lstStyle>
            <a:lvl1pPr algn="l">
              <a:defRPr sz="11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20646" y="5219827"/>
            <a:ext cx="38404800" cy="177238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896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6" y="29677777"/>
            <a:ext cx="43525440" cy="2764787"/>
          </a:xfrm>
        </p:spPr>
        <p:txBody>
          <a:bodyPr>
            <a:normAutofit/>
          </a:bodyPr>
          <a:lstStyle>
            <a:lvl1pPr marL="0" indent="0">
              <a:buNone/>
              <a:defRPr sz="7840"/>
            </a:lvl1pPr>
            <a:lvl2pPr marL="2560320" indent="0">
              <a:buNone/>
              <a:defRPr sz="6720"/>
            </a:lvl2pPr>
            <a:lvl3pPr marL="5120640" indent="0">
              <a:buNone/>
              <a:defRPr sz="5600"/>
            </a:lvl3pPr>
            <a:lvl4pPr marL="7680960" indent="0">
              <a:buNone/>
              <a:defRPr sz="5040"/>
            </a:lvl4pPr>
            <a:lvl5pPr marL="10241280" indent="0">
              <a:buNone/>
              <a:defRPr sz="5040"/>
            </a:lvl5pPr>
            <a:lvl6pPr marL="12801600" indent="0">
              <a:buNone/>
              <a:defRPr sz="5040"/>
            </a:lvl6pPr>
            <a:lvl7pPr marL="15361920" indent="0">
              <a:buNone/>
              <a:defRPr sz="5040"/>
            </a:lvl7pPr>
            <a:lvl8pPr marL="17922240" indent="0">
              <a:buNone/>
              <a:defRPr sz="5040"/>
            </a:lvl8pPr>
            <a:lvl9pPr marL="20482560" indent="0">
              <a:buNone/>
              <a:defRPr sz="504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3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40" y="3413774"/>
            <a:ext cx="43525434" cy="17495514"/>
          </a:xfrm>
        </p:spPr>
        <p:txBody>
          <a:bodyPr anchor="ctr">
            <a:normAutofit/>
          </a:bodyPr>
          <a:lstStyle>
            <a:lvl1pPr algn="l">
              <a:defRPr sz="1792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34" y="24323040"/>
            <a:ext cx="43525434" cy="8107680"/>
          </a:xfrm>
        </p:spPr>
        <p:txBody>
          <a:bodyPr anchor="ctr">
            <a:normAutofit/>
          </a:bodyPr>
          <a:lstStyle>
            <a:lvl1pPr marL="0" indent="0" algn="l">
              <a:buNone/>
              <a:defRPr sz="11200">
                <a:solidFill>
                  <a:schemeClr val="tx1"/>
                </a:solidFill>
              </a:defRPr>
            </a:lvl1pPr>
            <a:lvl2pPr marL="256032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4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3320483" y="15409357"/>
            <a:ext cx="2560986" cy="3274746"/>
          </a:xfrm>
          <a:prstGeom prst="rect">
            <a:avLst/>
          </a:prstGeom>
        </p:spPr>
        <p:txBody>
          <a:bodyPr vert="horz" lIns="512064" tIns="256032" rIns="512064" bIns="25603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48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061" y="4021438"/>
            <a:ext cx="2560986" cy="3274746"/>
          </a:xfrm>
          <a:prstGeom prst="rect">
            <a:avLst/>
          </a:prstGeom>
        </p:spPr>
        <p:txBody>
          <a:bodyPr vert="horz" lIns="512064" tIns="256032" rIns="512064" bIns="25603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4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923047" y="3413774"/>
            <a:ext cx="39711263" cy="15361914"/>
          </a:xfrm>
        </p:spPr>
        <p:txBody>
          <a:bodyPr anchor="ctr">
            <a:normAutofit/>
          </a:bodyPr>
          <a:lstStyle>
            <a:lvl1pPr algn="l">
              <a:defRPr sz="1792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536560" y="18775680"/>
            <a:ext cx="38506345" cy="21336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8960"/>
            </a:lvl1pPr>
            <a:lvl2pPr marL="2560320" indent="0">
              <a:buFontTx/>
              <a:buNone/>
              <a:defRPr/>
            </a:lvl2pPr>
            <a:lvl3pPr marL="5120640" indent="0">
              <a:buFontTx/>
              <a:buNone/>
              <a:defRPr/>
            </a:lvl3pPr>
            <a:lvl4pPr marL="7680960" indent="0">
              <a:buFontTx/>
              <a:buNone/>
              <a:defRPr/>
            </a:lvl4pPr>
            <a:lvl5pPr marL="1024128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690" y="24323040"/>
            <a:ext cx="43525440" cy="8107680"/>
          </a:xfrm>
        </p:spPr>
        <p:txBody>
          <a:bodyPr anchor="ctr">
            <a:normAutofit/>
          </a:bodyPr>
          <a:lstStyle>
            <a:lvl1pPr marL="0" indent="0" algn="l">
              <a:buNone/>
              <a:defRPr sz="11200">
                <a:solidFill>
                  <a:schemeClr val="tx1"/>
                </a:solidFill>
              </a:defRPr>
            </a:lvl1pPr>
            <a:lvl2pPr marL="256032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980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8" y="18433229"/>
            <a:ext cx="43525446" cy="8225280"/>
          </a:xfrm>
        </p:spPr>
        <p:txBody>
          <a:bodyPr anchor="b">
            <a:normAutofit/>
          </a:bodyPr>
          <a:lstStyle>
            <a:lvl1pPr algn="l">
              <a:defRPr sz="156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26658509"/>
            <a:ext cx="43525451" cy="4818240"/>
          </a:xfrm>
        </p:spPr>
        <p:txBody>
          <a:bodyPr anchor="t">
            <a:normAutofit/>
          </a:bodyPr>
          <a:lstStyle>
            <a:lvl1pPr marL="0" indent="0" algn="l">
              <a:buNone/>
              <a:defRPr sz="10080">
                <a:solidFill>
                  <a:schemeClr val="tx1"/>
                </a:solidFill>
              </a:defRPr>
            </a:lvl1pPr>
            <a:lvl2pPr marL="256032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15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3320483" y="15409357"/>
            <a:ext cx="2560986" cy="3274746"/>
          </a:xfrm>
          <a:prstGeom prst="rect">
            <a:avLst/>
          </a:prstGeom>
        </p:spPr>
        <p:txBody>
          <a:bodyPr vert="horz" lIns="512064" tIns="256032" rIns="512064" bIns="25603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448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061" y="4021438"/>
            <a:ext cx="2560986" cy="3274746"/>
          </a:xfrm>
          <a:prstGeom prst="rect">
            <a:avLst/>
          </a:prstGeom>
        </p:spPr>
        <p:txBody>
          <a:bodyPr vert="horz" lIns="512064" tIns="256032" rIns="512064" bIns="25603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44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923047" y="3413774"/>
            <a:ext cx="39711263" cy="15361914"/>
          </a:xfrm>
        </p:spPr>
        <p:txBody>
          <a:bodyPr anchor="ctr">
            <a:normAutofit/>
          </a:bodyPr>
          <a:lstStyle>
            <a:lvl1pPr algn="l">
              <a:defRPr sz="1792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60323" y="21762720"/>
            <a:ext cx="43525446" cy="49784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12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3" y="26741120"/>
            <a:ext cx="43525446" cy="5689600"/>
          </a:xfrm>
        </p:spPr>
        <p:txBody>
          <a:bodyPr anchor="t">
            <a:normAutofit/>
          </a:bodyPr>
          <a:lstStyle>
            <a:lvl1pPr marL="0" indent="0" algn="l">
              <a:buNone/>
              <a:defRPr sz="8960">
                <a:solidFill>
                  <a:schemeClr val="tx1"/>
                </a:solidFill>
              </a:defRPr>
            </a:lvl1pPr>
            <a:lvl2pPr marL="25603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39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867" y="3413774"/>
            <a:ext cx="43525446" cy="1536191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568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00867" y="19629120"/>
            <a:ext cx="43525446" cy="469392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12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861" y="24323040"/>
            <a:ext cx="43525446" cy="8107680"/>
          </a:xfrm>
        </p:spPr>
        <p:txBody>
          <a:bodyPr anchor="t">
            <a:normAutofit/>
          </a:bodyPr>
          <a:lstStyle>
            <a:lvl1pPr marL="0" indent="0" algn="l">
              <a:buNone/>
              <a:defRPr sz="8960">
                <a:solidFill>
                  <a:schemeClr val="tx1"/>
                </a:solidFill>
              </a:defRPr>
            </a:lvl1pPr>
            <a:lvl2pPr marL="25603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729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0" y="3413769"/>
            <a:ext cx="43525440" cy="8155095"/>
          </a:xfrm>
        </p:spPr>
        <p:txBody>
          <a:bodyPr>
            <a:normAutofit/>
          </a:bodyPr>
          <a:lstStyle>
            <a:lvl1pPr>
              <a:defRPr sz="15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25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96679" y="3413763"/>
            <a:ext cx="9389078" cy="29016966"/>
          </a:xfrm>
        </p:spPr>
        <p:txBody>
          <a:bodyPr vert="eaVert">
            <a:normAutofit/>
          </a:bodyPr>
          <a:lstStyle>
            <a:lvl1pPr>
              <a:defRPr sz="15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3413760"/>
            <a:ext cx="33545030" cy="2901696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18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5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7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31" y="18528054"/>
            <a:ext cx="43525440" cy="8225280"/>
          </a:xfrm>
        </p:spPr>
        <p:txBody>
          <a:bodyPr anchor="b">
            <a:normAutofit/>
          </a:bodyPr>
          <a:lstStyle>
            <a:lvl1pPr algn="l">
              <a:defRPr sz="1792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6" y="26753334"/>
            <a:ext cx="43525440" cy="4818240"/>
          </a:xfrm>
        </p:spPr>
        <p:txBody>
          <a:bodyPr anchor="t">
            <a:normAutofit/>
          </a:bodyPr>
          <a:lstStyle>
            <a:lvl1pPr marL="0" indent="0" algn="l">
              <a:buNone/>
              <a:defRPr sz="10080" cap="all">
                <a:solidFill>
                  <a:schemeClr val="tx1"/>
                </a:solidFill>
              </a:defRPr>
            </a:lvl1pPr>
            <a:lvl2pPr marL="256032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47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6" y="11995581"/>
            <a:ext cx="21353069" cy="2043515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32697" y="11995584"/>
            <a:ext cx="21353069" cy="2043514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9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491" y="12422295"/>
            <a:ext cx="19827377" cy="3227067"/>
          </a:xfrm>
        </p:spPr>
        <p:txBody>
          <a:bodyPr anchor="b">
            <a:noAutofit/>
          </a:bodyPr>
          <a:lstStyle>
            <a:lvl1pPr marL="0" indent="0">
              <a:buNone/>
              <a:defRPr sz="13440" b="0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6073126"/>
            <a:ext cx="21353069" cy="1635758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382272" y="12422295"/>
            <a:ext cx="19703488" cy="3227067"/>
          </a:xfrm>
        </p:spPr>
        <p:txBody>
          <a:bodyPr anchor="b">
            <a:noAutofit/>
          </a:bodyPr>
          <a:lstStyle>
            <a:lvl1pPr marL="0" indent="0">
              <a:buNone/>
              <a:defRPr sz="13440" b="0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732691" y="16073126"/>
            <a:ext cx="21353069" cy="1635758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74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6" y="3413769"/>
            <a:ext cx="43525440" cy="8155095"/>
          </a:xfrm>
        </p:spPr>
        <p:txBody>
          <a:bodyPr>
            <a:normAutofit/>
          </a:bodyPr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36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69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621" y="8724061"/>
            <a:ext cx="16032296" cy="8060259"/>
          </a:xfrm>
        </p:spPr>
        <p:txBody>
          <a:bodyPr anchor="b">
            <a:normAutofit/>
          </a:bodyPr>
          <a:lstStyle>
            <a:lvl1pPr algn="l">
              <a:defRPr sz="134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4409" y="3413766"/>
            <a:ext cx="25916660" cy="2901696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5621" y="16784323"/>
            <a:ext cx="16032296" cy="10336116"/>
          </a:xfrm>
        </p:spPr>
        <p:txBody>
          <a:bodyPr anchor="t">
            <a:normAutofit/>
          </a:bodyPr>
          <a:lstStyle>
            <a:lvl1pPr marL="0" indent="0">
              <a:buNone/>
              <a:defRPr sz="7840"/>
            </a:lvl1pPr>
            <a:lvl2pPr marL="2560320" indent="0">
              <a:buNone/>
              <a:defRPr sz="6720"/>
            </a:lvl2pPr>
            <a:lvl3pPr marL="5120640" indent="0">
              <a:buNone/>
              <a:defRPr sz="5600"/>
            </a:lvl3pPr>
            <a:lvl4pPr marL="7680960" indent="0">
              <a:buNone/>
              <a:defRPr sz="5040"/>
            </a:lvl4pPr>
            <a:lvl5pPr marL="10241280" indent="0">
              <a:buNone/>
              <a:defRPr sz="5040"/>
            </a:lvl5pPr>
            <a:lvl6pPr marL="12801600" indent="0">
              <a:buNone/>
              <a:defRPr sz="5040"/>
            </a:lvl6pPr>
            <a:lvl7pPr marL="15361920" indent="0">
              <a:buNone/>
              <a:defRPr sz="5040"/>
            </a:lvl7pPr>
            <a:lvl8pPr marL="17922240" indent="0">
              <a:buNone/>
              <a:defRPr sz="5040"/>
            </a:lvl8pPr>
            <a:lvl9pPr marL="20482560" indent="0">
              <a:buNone/>
              <a:defRPr sz="504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1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4" y="0"/>
            <a:ext cx="51064160" cy="38404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7917" y="9719763"/>
            <a:ext cx="22944342" cy="7680960"/>
          </a:xfrm>
        </p:spPr>
        <p:txBody>
          <a:bodyPr anchor="b">
            <a:normAutofit/>
          </a:bodyPr>
          <a:lstStyle>
            <a:lvl1pPr algn="l">
              <a:defRPr sz="134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63520" y="5120640"/>
            <a:ext cx="17922240" cy="256032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896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7917" y="17400723"/>
            <a:ext cx="22944342" cy="10241280"/>
          </a:xfrm>
        </p:spPr>
        <p:txBody>
          <a:bodyPr anchor="t">
            <a:normAutofit/>
          </a:bodyPr>
          <a:lstStyle>
            <a:lvl1pPr marL="0" indent="0">
              <a:buNone/>
              <a:defRPr sz="8960"/>
            </a:lvl1pPr>
            <a:lvl2pPr marL="2560320" indent="0">
              <a:buNone/>
              <a:defRPr sz="6720"/>
            </a:lvl2pPr>
            <a:lvl3pPr marL="5120640" indent="0">
              <a:buNone/>
              <a:defRPr sz="5600"/>
            </a:lvl3pPr>
            <a:lvl4pPr marL="7680960" indent="0">
              <a:buNone/>
              <a:defRPr sz="5040"/>
            </a:lvl4pPr>
            <a:lvl5pPr marL="10241280" indent="0">
              <a:buNone/>
              <a:defRPr sz="5040"/>
            </a:lvl5pPr>
            <a:lvl6pPr marL="12801600" indent="0">
              <a:buNone/>
              <a:defRPr sz="5040"/>
            </a:lvl6pPr>
            <a:lvl7pPr marL="15361920" indent="0">
              <a:buNone/>
              <a:defRPr sz="5040"/>
            </a:lvl7pPr>
            <a:lvl8pPr marL="17922240" indent="0">
              <a:buNone/>
              <a:defRPr sz="5040"/>
            </a:lvl8pPr>
            <a:lvl9pPr marL="20482560" indent="0">
              <a:buNone/>
              <a:defRPr sz="504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17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3413769"/>
            <a:ext cx="43525440" cy="815509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11995584"/>
            <a:ext cx="43525440" cy="20435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32790" y="32875228"/>
            <a:ext cx="6788169" cy="211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60323" y="32875228"/>
            <a:ext cx="33545742" cy="211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747676" y="32875228"/>
            <a:ext cx="2338090" cy="211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9891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64" r:id="rId15"/>
    <p:sldLayoutId id="2147483865" r:id="rId16"/>
    <p:sldLayoutId id="2147483866" r:id="rId17"/>
  </p:sldLayoutIdLst>
  <p:txStyles>
    <p:titleStyle>
      <a:lvl1pPr algn="l" defTabSz="2560320" rtl="0" eaLnBrk="1" latinLnBrk="0" hangingPunct="1">
        <a:spcBef>
          <a:spcPct val="0"/>
        </a:spcBef>
        <a:buNone/>
        <a:defRPr sz="1792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00200" indent="-160020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100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160520" indent="-160020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8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6720840" indent="-160020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78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8641080" indent="-96012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1201400" indent="-96012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4081760" indent="-128016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6642080" indent="-128016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9202400" indent="-128016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1762720" indent="-1280160" algn="l" defTabSz="2560320" rtl="0" eaLnBrk="1" latinLnBrk="0" hangingPunct="1">
        <a:spcBef>
          <a:spcPts val="0"/>
        </a:spcBef>
        <a:spcAft>
          <a:spcPts val="5600"/>
        </a:spcAft>
        <a:buClr>
          <a:schemeClr val="tx1"/>
        </a:buClr>
        <a:buSzPct val="100000"/>
        <a:buFont typeface="Arial"/>
        <a:buChar char="•"/>
        <a:defRPr sz="67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256032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Literacy needs and opportunities in the Lincoln park community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By </a:t>
            </a:r>
            <a:r>
              <a:rPr lang="en-US" dirty="0"/>
              <a:t>emily sherwood</a:t>
            </a:r>
          </a:p>
        </p:txBody>
      </p:sp>
      <p:pic>
        <p:nvPicPr>
          <p:cNvPr id="4" name="Picture 3" descr="Invite a children's book author to visit your school. Find information ..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545" y="11606779"/>
            <a:ext cx="14484073" cy="13057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647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7501" dirty="0"/>
              <a:t>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2834" dirty="0"/>
              <a:t>February 2017=Initial surveys given to parents and children at the community center.</a:t>
            </a:r>
          </a:p>
          <a:p>
            <a:r>
              <a:rPr lang="en-US" sz="12834" dirty="0"/>
              <a:t>February/March 2017= Focus groups held at the church.</a:t>
            </a:r>
          </a:p>
          <a:p>
            <a:r>
              <a:rPr lang="en-US" sz="12834" dirty="0"/>
              <a:t>March 2017 (4 weeks after initial surveys given at community center)=follow-up surveys given at the community center.</a:t>
            </a:r>
          </a:p>
          <a:p>
            <a:r>
              <a:rPr lang="en-US" sz="12834" dirty="0"/>
              <a:t>March/April 2017=Social service/education provider surveys given electronically.</a:t>
            </a:r>
          </a:p>
          <a:p>
            <a:r>
              <a:rPr lang="en-US" sz="12834" dirty="0"/>
              <a:t>April 2017= All data analyzed.</a:t>
            </a:r>
          </a:p>
          <a:p>
            <a:r>
              <a:rPr lang="en-US" sz="12834" dirty="0"/>
              <a:t>Late April/Early May 2017=report written/evaluation closed. </a:t>
            </a:r>
          </a:p>
        </p:txBody>
      </p:sp>
    </p:spTree>
    <p:extLst>
      <p:ext uri="{BB962C8B-B14F-4D97-AF65-F5344CB8AC3E}">
        <p14:creationId xmlns:p14="http://schemas.microsoft.com/office/powerpoint/2010/main" val="3263438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640" y="-640069"/>
            <a:ext cx="43525440" cy="9514278"/>
          </a:xfrm>
        </p:spPr>
        <p:txBody>
          <a:bodyPr/>
          <a:lstStyle/>
          <a:p>
            <a:r>
              <a:rPr lang="en-US" dirty="0"/>
              <a:t>Survey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0375" y="12838817"/>
            <a:ext cx="42551985" cy="17996664"/>
          </a:xfrm>
        </p:spPr>
        <p:txBody>
          <a:bodyPr>
            <a:normAutofit fontScale="25000" lnSpcReduction="20000"/>
          </a:bodyPr>
          <a:lstStyle/>
          <a:p>
            <a:r>
              <a:rPr lang="en-US" sz="42001" dirty="0"/>
              <a:t>Student/Parent Surveys</a:t>
            </a:r>
          </a:p>
          <a:p>
            <a:pPr lvl="1"/>
            <a:r>
              <a:rPr lang="en-US" sz="42001" dirty="0"/>
              <a:t>Demographics (age, first language, if student receives Special Education or ESL services).</a:t>
            </a:r>
          </a:p>
          <a:p>
            <a:pPr lvl="1"/>
            <a:r>
              <a:rPr lang="en-US" sz="42001" dirty="0"/>
              <a:t>What kind of books the student likes to read.</a:t>
            </a:r>
          </a:p>
          <a:p>
            <a:pPr lvl="1"/>
            <a:r>
              <a:rPr lang="en-US" sz="42001" dirty="0"/>
              <a:t>How much the student reads at home.</a:t>
            </a:r>
          </a:p>
          <a:p>
            <a:pPr lvl="1"/>
            <a:r>
              <a:rPr lang="en-US" sz="42001" dirty="0"/>
              <a:t>Motivational factors=does the student like to read? </a:t>
            </a:r>
          </a:p>
          <a:p>
            <a:pPr lvl="1"/>
            <a:r>
              <a:rPr lang="en-US" sz="42001" dirty="0"/>
              <a:t>Access to books the student likes to read.</a:t>
            </a:r>
          </a:p>
          <a:p>
            <a:pPr lvl="1"/>
            <a:r>
              <a:rPr lang="en-US" sz="42001" dirty="0"/>
              <a:t>Follow-Up=same questions plus if student read the books.</a:t>
            </a:r>
          </a:p>
          <a:p>
            <a:r>
              <a:rPr lang="en-US" sz="42001" dirty="0"/>
              <a:t>Social Service/Education Provider Surveys:</a:t>
            </a:r>
          </a:p>
          <a:p>
            <a:pPr lvl="1"/>
            <a:r>
              <a:rPr lang="en-US" sz="42001" dirty="0"/>
              <a:t>Services provided.</a:t>
            </a:r>
          </a:p>
          <a:p>
            <a:pPr lvl="1"/>
            <a:r>
              <a:rPr lang="en-US" sz="42001" dirty="0"/>
              <a:t>Needs in the community.</a:t>
            </a:r>
          </a:p>
          <a:p>
            <a:r>
              <a:rPr lang="en-US" sz="42001" dirty="0"/>
              <a:t>Focus group guiding questions</a:t>
            </a:r>
          </a:p>
          <a:p>
            <a:pPr lvl="1"/>
            <a:r>
              <a:rPr lang="en-US" sz="42001" dirty="0"/>
              <a:t>Needs of the community.</a:t>
            </a:r>
          </a:p>
          <a:p>
            <a:pPr lvl="1"/>
            <a:r>
              <a:rPr lang="en-US" sz="42001" dirty="0"/>
              <a:t>Skills, interests and availability of volunteers.</a:t>
            </a:r>
          </a:p>
          <a:p>
            <a:pPr lvl="1"/>
            <a:r>
              <a:rPr lang="en-US" sz="42001" dirty="0"/>
              <a:t>Access to literacy in the community.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447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667" dirty="0"/>
              <a:t>Proposed analyses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5167" dirty="0"/>
              <a:t>Qualtrics= for social service and education provider survey data.</a:t>
            </a:r>
          </a:p>
          <a:p>
            <a:r>
              <a:rPr lang="en-US" sz="15167" dirty="0"/>
              <a:t>Microsoft Word=For focus group interview transcription.</a:t>
            </a:r>
          </a:p>
          <a:p>
            <a:r>
              <a:rPr lang="en-US" sz="15167" dirty="0"/>
              <a:t>Microsoft Excel=For data from student and parent surveys and key findings from focus groups.</a:t>
            </a:r>
          </a:p>
          <a:p>
            <a:r>
              <a:rPr lang="en-US" sz="15167" dirty="0"/>
              <a:t>Quantitative Data=Reported in Pie/Bar Chart Form.</a:t>
            </a:r>
          </a:p>
          <a:p>
            <a:r>
              <a:rPr lang="en-US" sz="15167" dirty="0"/>
              <a:t>Qualitative Data=Reported in Essay Form.</a:t>
            </a:r>
          </a:p>
        </p:txBody>
      </p:sp>
    </p:spTree>
    <p:extLst>
      <p:ext uri="{BB962C8B-B14F-4D97-AF65-F5344CB8AC3E}">
        <p14:creationId xmlns:p14="http://schemas.microsoft.com/office/powerpoint/2010/main" val="592867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Qualifications of evaluator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11084" dirty="0"/>
              <a:t>Former teacher, with 9 years experience teaching English as a Second Language to students of all ages, language levels, and backgrounds.</a:t>
            </a:r>
          </a:p>
          <a:p>
            <a:r>
              <a:rPr lang="en-US" sz="11084" dirty="0"/>
              <a:t>Current Graduate Research Assistant at the University of Tennessee-Knoxville.</a:t>
            </a:r>
          </a:p>
          <a:p>
            <a:r>
              <a:rPr lang="en-US" sz="11084" dirty="0"/>
              <a:t>Extensive training in education, language, and reading methodology:</a:t>
            </a:r>
          </a:p>
          <a:p>
            <a:pPr lvl="1"/>
            <a:r>
              <a:rPr lang="en-US" sz="11084" dirty="0"/>
              <a:t>Master’s of Arts in Teaching English as a Second Language-Carson-Newman University (2007).</a:t>
            </a:r>
          </a:p>
          <a:p>
            <a:pPr lvl="1"/>
            <a:r>
              <a:rPr lang="en-US" sz="11084" dirty="0"/>
              <a:t>Educational Specialist Degree in Literacy Education-University of Tennessee-Knoxville (2012).</a:t>
            </a:r>
          </a:p>
          <a:p>
            <a:pPr lvl="1"/>
            <a:r>
              <a:rPr lang="en-US" sz="11084" dirty="0"/>
              <a:t>Current Doctoral Student in Literacy Education-University of Tennessee-Knoxville.</a:t>
            </a:r>
          </a:p>
          <a:p>
            <a:pPr marL="192029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517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334" dirty="0"/>
              <a:t>Dissemination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0" dirty="0"/>
              <a:t>Results documented in both presentation and report format.</a:t>
            </a:r>
          </a:p>
          <a:p>
            <a:r>
              <a:rPr lang="en-US" sz="14000" dirty="0"/>
              <a:t>Presentation given to church and community volunteers and social service and education providers.</a:t>
            </a:r>
          </a:p>
          <a:p>
            <a:r>
              <a:rPr lang="en-US" sz="14000" dirty="0"/>
              <a:t>Report and/or presentation available for potential funders, partners, and other interested stakeholders.</a:t>
            </a:r>
          </a:p>
          <a:p>
            <a:r>
              <a:rPr lang="en-US" sz="14000" dirty="0"/>
              <a:t>Results will be published (with general ethical provisions such as pseudonyms for names) in presentation or journal form at major conference or in scholarly journal, as this is a subject with limited research but great interest among the scholarly community.</a:t>
            </a:r>
          </a:p>
        </p:txBody>
      </p:sp>
    </p:spTree>
    <p:extLst>
      <p:ext uri="{BB962C8B-B14F-4D97-AF65-F5344CB8AC3E}">
        <p14:creationId xmlns:p14="http://schemas.microsoft.com/office/powerpoint/2010/main" val="84371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9834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6334" dirty="0" err="1"/>
              <a:t>Allington</a:t>
            </a:r>
            <a:r>
              <a:rPr lang="en-US" sz="16334" dirty="0"/>
              <a:t>, R., McGill-</a:t>
            </a:r>
            <a:r>
              <a:rPr lang="en-US" sz="16334" dirty="0" err="1"/>
              <a:t>Franzen</a:t>
            </a:r>
            <a:r>
              <a:rPr lang="en-US" sz="16334" dirty="0"/>
              <a:t>, A., </a:t>
            </a:r>
            <a:r>
              <a:rPr lang="en-US" sz="16334" dirty="0" err="1"/>
              <a:t>Camilli</a:t>
            </a:r>
            <a:r>
              <a:rPr lang="en-US" sz="16334" dirty="0"/>
              <a:t>, G., 	Williams, 	L., Graff, J., </a:t>
            </a:r>
            <a:r>
              <a:rPr lang="en-US" sz="16334" dirty="0" err="1"/>
              <a:t>Zeig</a:t>
            </a:r>
            <a:r>
              <a:rPr lang="en-US" sz="16334" dirty="0"/>
              <a:t>, 	J.,….Nowak, R. 	(2010). 	Addressing summer reading setback 	among 	economically disadvantaged 	elementary students. 	</a:t>
            </a:r>
            <a:r>
              <a:rPr lang="en-US" sz="16334" i="1" dirty="0"/>
              <a:t>Reading Psychology</a:t>
            </a:r>
            <a:r>
              <a:rPr lang="en-US" sz="16334" dirty="0"/>
              <a:t>, </a:t>
            </a:r>
            <a:r>
              <a:rPr lang="en-US" sz="16334" i="1" dirty="0"/>
              <a:t>31</a:t>
            </a:r>
            <a:r>
              <a:rPr lang="en-US" sz="16334" dirty="0"/>
              <a:t>, 	411-427.</a:t>
            </a:r>
          </a:p>
          <a:p>
            <a:pPr marL="0" indent="0">
              <a:buNone/>
            </a:pPr>
            <a:r>
              <a:rPr lang="en-US" sz="16334" dirty="0"/>
              <a:t>Tennessee Department of Education. State report 	card. Retrieved 1 November, 	2016, from 	https://www.tn.gov/education/topic/report-card.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9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048" y="15186610"/>
            <a:ext cx="42551985" cy="1532635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marL="0" indent="0">
              <a:buNone/>
            </a:pPr>
            <a:endParaRPr lang="en-US" sz="28001" dirty="0"/>
          </a:p>
          <a:p>
            <a:endParaRPr lang="en-US" sz="41068" dirty="0"/>
          </a:p>
          <a:p>
            <a:endParaRPr lang="en-US" sz="41068" dirty="0"/>
          </a:p>
          <a:p>
            <a:endParaRPr lang="en-US" sz="41068" dirty="0"/>
          </a:p>
          <a:p>
            <a:r>
              <a:rPr lang="en-US" sz="41068" dirty="0"/>
              <a:t>Lincoln Park United Methodist Church is a small congregation in the Lincoln Park Community of  Knoxville, Tennessee.</a:t>
            </a:r>
          </a:p>
          <a:p>
            <a:r>
              <a:rPr lang="en-US" sz="41068" dirty="0"/>
              <a:t>While there are not many youth in the church and the church has very limited resources, the church desires to reach community  youth with literacy.</a:t>
            </a:r>
          </a:p>
          <a:p>
            <a:r>
              <a:rPr lang="en-US" sz="41068" dirty="0"/>
              <a:t>Program designed to reduce achievement gap between lower and higher socioeconomic status children through book distribution.</a:t>
            </a:r>
          </a:p>
          <a:p>
            <a:pPr lvl="1"/>
            <a:r>
              <a:rPr lang="en-US" sz="41068" dirty="0"/>
              <a:t> Research shows achievement gap can be greatly narrowed if poorer students have access to high-quality books about subjects that interest them (Allington et al, p.214).</a:t>
            </a:r>
          </a:p>
          <a:p>
            <a:pPr lvl="1"/>
            <a:r>
              <a:rPr lang="en-US" sz="41068" dirty="0"/>
              <a:t>Volunteers collect books, then distribute to local schools, community centers, and daycares. Children choose books that they can then read at home.</a:t>
            </a:r>
          </a:p>
          <a:p>
            <a:pPr lvl="1"/>
            <a:r>
              <a:rPr lang="en-US" sz="41068" dirty="0"/>
              <a:t>The church is also interested in expanding the program to meet other literacy needs of this community and Knoxville at large.</a:t>
            </a:r>
          </a:p>
          <a:p>
            <a:pPr lvl="1"/>
            <a:endParaRPr lang="en-US" dirty="0"/>
          </a:p>
          <a:p>
            <a:pPr marL="1920295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4762" y="2461992"/>
            <a:ext cx="12515559" cy="896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038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Lincoln Park and community volunteers.</a:t>
            </a:r>
          </a:p>
          <a:p>
            <a:r>
              <a:rPr lang="en-US" dirty="0"/>
              <a:t>Thrift stores, book donors, business and church partners.</a:t>
            </a:r>
          </a:p>
          <a:p>
            <a:r>
              <a:rPr lang="en-US" dirty="0"/>
              <a:t>Social Service and education providers.</a:t>
            </a:r>
          </a:p>
          <a:p>
            <a:r>
              <a:rPr lang="en-US" dirty="0"/>
              <a:t>Students of local schools, as well as their parents and teachers.</a:t>
            </a:r>
          </a:p>
          <a:p>
            <a:r>
              <a:rPr lang="en-US" dirty="0"/>
              <a:t>Primary distribution sites=Christenberry Elementary and adjacent community center.</a:t>
            </a:r>
          </a:p>
          <a:p>
            <a:pPr lvl="2"/>
            <a:r>
              <a:rPr lang="en-US" sz="9334" dirty="0"/>
              <a:t>76.6 % of students eligible for free and reduced lunch.</a:t>
            </a:r>
          </a:p>
          <a:p>
            <a:pPr lvl="2"/>
            <a:r>
              <a:rPr lang="en-US" sz="9334" dirty="0"/>
              <a:t>Reading scores slightly lower than the state average=42% of students scored proficient on English/Language Arts test in 2014.</a:t>
            </a:r>
          </a:p>
          <a:p>
            <a:pPr lvl="2"/>
            <a:r>
              <a:rPr lang="en-US" sz="9334" dirty="0"/>
              <a:t>Economically disadvantaged students scored 13.1% lower than higher socioeconomic students at the school in 2014 (Tennessee Department of Education, 2015, p.1).</a:t>
            </a:r>
          </a:p>
          <a:p>
            <a:pPr lvl="2"/>
            <a:endParaRPr lang="en-US" dirty="0"/>
          </a:p>
          <a:p>
            <a:pPr marL="3840590" lvl="2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1975" y="2615648"/>
            <a:ext cx="16386048" cy="768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420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1208" y="5172749"/>
            <a:ext cx="42551985" cy="6116321"/>
          </a:xfrm>
        </p:spPr>
        <p:txBody>
          <a:bodyPr>
            <a:normAutofit/>
          </a:bodyPr>
          <a:lstStyle/>
          <a:p>
            <a:r>
              <a:rPr lang="en-US" sz="8400" dirty="0"/>
              <a:t>Logic model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6813779"/>
              </p:ext>
            </p:extLst>
          </p:nvPr>
        </p:nvGraphicFramePr>
        <p:xfrm>
          <a:off x="2121202" y="10293382"/>
          <a:ext cx="44947008" cy="22149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0225">
                  <a:extLst>
                    <a:ext uri="{9D8B030D-6E8A-4147-A177-3AD203B41FA5}">
                      <a16:colId xmlns:a16="http://schemas.microsoft.com/office/drawing/2014/main" val="3687450679"/>
                    </a:ext>
                  </a:extLst>
                </a:gridCol>
                <a:gridCol w="7017696">
                  <a:extLst>
                    <a:ext uri="{9D8B030D-6E8A-4147-A177-3AD203B41FA5}">
                      <a16:colId xmlns:a16="http://schemas.microsoft.com/office/drawing/2014/main" val="2195905141"/>
                    </a:ext>
                  </a:extLst>
                </a:gridCol>
                <a:gridCol w="7017696">
                  <a:extLst>
                    <a:ext uri="{9D8B030D-6E8A-4147-A177-3AD203B41FA5}">
                      <a16:colId xmlns:a16="http://schemas.microsoft.com/office/drawing/2014/main" val="2236456898"/>
                    </a:ext>
                  </a:extLst>
                </a:gridCol>
                <a:gridCol w="7430225">
                  <a:extLst>
                    <a:ext uri="{9D8B030D-6E8A-4147-A177-3AD203B41FA5}">
                      <a16:colId xmlns:a16="http://schemas.microsoft.com/office/drawing/2014/main" val="3551807223"/>
                    </a:ext>
                  </a:extLst>
                </a:gridCol>
                <a:gridCol w="8025583">
                  <a:extLst>
                    <a:ext uri="{9D8B030D-6E8A-4147-A177-3AD203B41FA5}">
                      <a16:colId xmlns:a16="http://schemas.microsoft.com/office/drawing/2014/main" val="1143493268"/>
                    </a:ext>
                  </a:extLst>
                </a:gridCol>
                <a:gridCol w="8025583">
                  <a:extLst>
                    <a:ext uri="{9D8B030D-6E8A-4147-A177-3AD203B41FA5}">
                      <a16:colId xmlns:a16="http://schemas.microsoft.com/office/drawing/2014/main" val="392963566"/>
                    </a:ext>
                  </a:extLst>
                </a:gridCol>
              </a:tblGrid>
              <a:tr h="1430533">
                <a:tc rowSpan="2">
                  <a:txBody>
                    <a:bodyPr/>
                    <a:lstStyle/>
                    <a:p>
                      <a:pPr marL="0" marR="0" indent="-45720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b="0" dirty="0">
                          <a:effectLst/>
                        </a:rPr>
                        <a:t>           Inputs</a:t>
                      </a:r>
                      <a:endParaRPr lang="en-US" sz="6800" b="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 anchor="ctr"/>
                </a:tc>
                <a:tc rowSpan="2">
                  <a:txBody>
                    <a:bodyPr/>
                    <a:lstStyle/>
                    <a:p>
                      <a:pPr marL="0" marR="0" indent="-45720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            Activities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 anchor="ctr"/>
                </a:tc>
                <a:tc rowSpan="2">
                  <a:txBody>
                    <a:bodyPr/>
                    <a:lstStyle/>
                    <a:p>
                      <a:pPr marL="0" marR="0" indent="-45720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          Outputs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 anchor="ctr"/>
                </a:tc>
                <a:tc gridSpan="3">
                  <a:txBody>
                    <a:bodyPr/>
                    <a:lstStyle/>
                    <a:p>
                      <a:pPr marL="0" marR="0" indent="-45720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6800" dirty="0">
                          <a:effectLst/>
                        </a:rPr>
                        <a:t>       Outcomes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375040"/>
                  </a:ext>
                </a:extLst>
              </a:tr>
              <a:tr h="20719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-45720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         Initial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 anchor="ctr"/>
                </a:tc>
                <a:tc>
                  <a:txBody>
                    <a:bodyPr/>
                    <a:lstStyle/>
                    <a:p>
                      <a:pPr marL="0" marR="0" indent="-45720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           Intermediate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 anchor="ctr"/>
                </a:tc>
                <a:tc>
                  <a:txBody>
                    <a:bodyPr/>
                    <a:lstStyle/>
                    <a:p>
                      <a:pPr marL="0" marR="0" indent="-45720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6800" dirty="0">
                          <a:effectLst/>
                        </a:rPr>
                        <a:t> Long-term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 anchor="ctr"/>
                </a:tc>
                <a:extLst>
                  <a:ext uri="{0D108BD9-81ED-4DB2-BD59-A6C34878D82A}">
                    <a16:rowId xmlns:a16="http://schemas.microsoft.com/office/drawing/2014/main" val="3318326003"/>
                  </a:ext>
                </a:extLst>
              </a:tr>
              <a:tr h="18647286">
                <a:tc>
                  <a:txBody>
                    <a:bodyPr/>
                    <a:lstStyle/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5740" algn="ctr"/>
                        </a:tabLst>
                      </a:pPr>
                      <a:r>
                        <a:rPr lang="en-US" sz="6800" b="0" dirty="0">
                          <a:solidFill>
                            <a:schemeClr val="bg1"/>
                          </a:solidFill>
                          <a:effectLst/>
                        </a:rPr>
                        <a:t>The major investment is time: time gathering books, distributing books, reaching out to stakeholders, and planning collaboratively for book distributions.</a:t>
                      </a:r>
                      <a:endParaRPr lang="en-US" sz="6800" b="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We distribute books to children. </a:t>
                      </a:r>
                      <a:endParaRPr lang="en-US" sz="6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/>
                </a:tc>
                <a:tc>
                  <a:txBody>
                    <a:bodyPr/>
                    <a:lstStyle/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We reach children with books. 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/>
                </a:tc>
                <a:tc>
                  <a:txBody>
                    <a:bodyPr/>
                    <a:lstStyle/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 Children get to read a book they like. Families with limited books and literacy resources have materials.   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 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 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 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/>
                </a:tc>
                <a:tc>
                  <a:txBody>
                    <a:bodyPr/>
                    <a:lstStyle/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 Children become more motivated to read, and begin to read for pleasure more. Families begin to read together more. 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 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 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/>
                </a:tc>
                <a:tc>
                  <a:txBody>
                    <a:bodyPr/>
                    <a:lstStyle/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The reading scores of participating children improve. Families grow closer as they read together.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Children see reading as something they enjoy.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800" dirty="0">
                          <a:effectLst/>
                        </a:rPr>
                        <a:t> </a:t>
                      </a:r>
                    </a:p>
                    <a:p>
                      <a:pPr marL="0" marR="0" indent="-45720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6800" dirty="0">
                          <a:effectLst/>
                        </a:rPr>
                        <a:t> </a:t>
                      </a:r>
                      <a:endParaRPr lang="en-US" sz="68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808" marR="206808" marT="0" marB="0"/>
                </a:tc>
                <a:extLst>
                  <a:ext uri="{0D108BD9-81ED-4DB2-BD59-A6C34878D82A}">
                    <a16:rowId xmlns:a16="http://schemas.microsoft.com/office/drawing/2014/main" val="3460879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35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1001" dirty="0"/>
              <a:t>Purpose of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334" dirty="0"/>
              <a:t>Two Main Purposes:</a:t>
            </a:r>
          </a:p>
          <a:p>
            <a:pPr lvl="1"/>
            <a:r>
              <a:rPr lang="en-US" sz="16334" dirty="0"/>
              <a:t>Evaluate the literacy needs of the community to best serve residents in Lincoln Park and the surrounding areas.</a:t>
            </a:r>
          </a:p>
          <a:p>
            <a:pPr lvl="1"/>
            <a:r>
              <a:rPr lang="en-US" sz="16334" dirty="0"/>
              <a:t>Evaluate the Book Distribution Process so that the process is as effective as possible and best utilizes the resources of the program and community.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625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7501" dirty="0"/>
              <a:t>Evaluation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834" dirty="0"/>
              <a:t>What are the literacy needs of the Lincoln Park community?</a:t>
            </a:r>
          </a:p>
          <a:p>
            <a:r>
              <a:rPr lang="en-US" sz="12834" dirty="0"/>
              <a:t>How can books best be distributed to children?</a:t>
            </a:r>
          </a:p>
          <a:p>
            <a:r>
              <a:rPr lang="en-US" sz="12834" dirty="0"/>
              <a:t>What kinds of books do children desire to read?</a:t>
            </a:r>
          </a:p>
          <a:p>
            <a:r>
              <a:rPr lang="en-US" sz="12834" dirty="0"/>
              <a:t>What is the effect on book distribution on reading motivation and the reading habits of children in the community? </a:t>
            </a:r>
          </a:p>
          <a:p>
            <a:r>
              <a:rPr lang="en-US" sz="12834" dirty="0"/>
              <a:t>How can children be motivated to read more?</a:t>
            </a:r>
          </a:p>
          <a:p>
            <a:r>
              <a:rPr lang="en-US" sz="12834" dirty="0"/>
              <a:t>What resources are available for literacy in the Lincoln Park community that the church can assist and partner with?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16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0967" dirty="0"/>
              <a:t>Church and community volunteers=will participate in focus groups.</a:t>
            </a:r>
          </a:p>
          <a:p>
            <a:r>
              <a:rPr lang="en-US" sz="10967" dirty="0"/>
              <a:t>Social service and education providers=will participate in online surveys.</a:t>
            </a:r>
          </a:p>
          <a:p>
            <a:r>
              <a:rPr lang="en-US" sz="10967" dirty="0"/>
              <a:t>Parents and children at community center= will participate in 2 surveys about reading at home:</a:t>
            </a:r>
          </a:p>
          <a:p>
            <a:pPr lvl="1"/>
            <a:r>
              <a:rPr lang="en-US" sz="9917" dirty="0"/>
              <a:t>One before book distribution. </a:t>
            </a:r>
          </a:p>
          <a:p>
            <a:pPr lvl="1"/>
            <a:r>
              <a:rPr lang="en-US" sz="9917" dirty="0"/>
              <a:t>One 4-6 weeks after book distribution.</a:t>
            </a:r>
          </a:p>
          <a:p>
            <a:pPr lvl="2"/>
            <a:r>
              <a:rPr lang="en-US" sz="8750" dirty="0"/>
              <a:t>Surveys and consent/assent forms will be translated into Spanish for Spanish-speaking children and parents, and survey and assent forms for children are developmentally-appropriate.</a:t>
            </a:r>
          </a:p>
          <a:p>
            <a:pPr lvl="2"/>
            <a:r>
              <a:rPr lang="en-US" sz="8750" dirty="0"/>
              <a:t>Surveys and consent/assent forms will be read in English or Spanish to non-literate or low-literate parents and children.</a:t>
            </a:r>
          </a:p>
        </p:txBody>
      </p:sp>
    </p:spTree>
    <p:extLst>
      <p:ext uri="{BB962C8B-B14F-4D97-AF65-F5344CB8AC3E}">
        <p14:creationId xmlns:p14="http://schemas.microsoft.com/office/powerpoint/2010/main" val="131296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Design/methodology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endParaRPr lang="en-US" sz="46668" dirty="0"/>
          </a:p>
          <a:p>
            <a:r>
              <a:rPr lang="en-US" sz="38000" dirty="0"/>
              <a:t>Recruitment will take place:</a:t>
            </a:r>
          </a:p>
          <a:p>
            <a:pPr lvl="1"/>
            <a:r>
              <a:rPr lang="en-US" sz="38000" dirty="0"/>
              <a:t>Through existing contacts.</a:t>
            </a:r>
          </a:p>
          <a:p>
            <a:pPr lvl="1"/>
            <a:r>
              <a:rPr lang="en-US" sz="38000" dirty="0"/>
              <a:t>With flyers at church, community center, and other places in the community.</a:t>
            </a:r>
          </a:p>
          <a:p>
            <a:pPr lvl="1"/>
            <a:r>
              <a:rPr lang="en-US" sz="38000" dirty="0"/>
              <a:t>Qualtrics system will contact social service and education providers by email and invite them to take a short online survey.</a:t>
            </a:r>
          </a:p>
          <a:p>
            <a:r>
              <a:rPr lang="en-US" sz="38000" dirty="0"/>
              <a:t>Multiple data gathered, both quantitative and qualitative:</a:t>
            </a:r>
          </a:p>
          <a:p>
            <a:pPr lvl="1"/>
            <a:r>
              <a:rPr lang="en-US" sz="38000" dirty="0"/>
              <a:t>Church and community volunteers=interviewed through focus groups.</a:t>
            </a:r>
          </a:p>
          <a:p>
            <a:pPr lvl="1"/>
            <a:r>
              <a:rPr lang="en-US" sz="38000" dirty="0"/>
              <a:t>Parents and children=answer questions on surveys at community center.</a:t>
            </a:r>
          </a:p>
          <a:p>
            <a:pPr lvl="1"/>
            <a:r>
              <a:rPr lang="en-US" sz="38000" dirty="0"/>
              <a:t>Social service and education providers=complete short survey on Qualtrics.</a:t>
            </a:r>
          </a:p>
          <a:p>
            <a:r>
              <a:rPr lang="en-US" sz="38000" dirty="0"/>
              <a:t>No tangible incentives for completing the surveys or attending the focus groups.</a:t>
            </a:r>
          </a:p>
          <a:p>
            <a:pPr marL="1920295" lvl="1" indent="0">
              <a:buNone/>
            </a:pPr>
            <a:endParaRPr lang="en-US" dirty="0"/>
          </a:p>
          <a:p>
            <a:pPr marL="1920295" lvl="1" indent="0">
              <a:buNone/>
            </a:pPr>
            <a:endParaRPr lang="en-US" dirty="0"/>
          </a:p>
          <a:p>
            <a:pPr marL="1920295" lvl="1" indent="0">
              <a:buNone/>
            </a:pPr>
            <a:endParaRPr lang="en-US" dirty="0"/>
          </a:p>
          <a:p>
            <a:pPr marL="192029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7501" dirty="0"/>
              <a:t>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1317" dirty="0"/>
              <a:t>Step 1= Book Distribution and Initial Surveys at Community Center.</a:t>
            </a:r>
          </a:p>
          <a:p>
            <a:pPr lvl="1"/>
            <a:r>
              <a:rPr lang="en-US" sz="11317" dirty="0"/>
              <a:t>Students receive books, and the parents learn about the research.</a:t>
            </a:r>
          </a:p>
          <a:p>
            <a:pPr lvl="1"/>
            <a:r>
              <a:rPr lang="en-US" sz="11317" dirty="0"/>
              <a:t>Parents/children complete the first survey this day.</a:t>
            </a:r>
          </a:p>
          <a:p>
            <a:r>
              <a:rPr lang="en-US" sz="11317" dirty="0"/>
              <a:t>Step 2= Focus Groups.</a:t>
            </a:r>
          </a:p>
          <a:p>
            <a:pPr lvl="1"/>
            <a:r>
              <a:rPr lang="en-US" sz="11317" dirty="0"/>
              <a:t>Volunteers participate in focus groups at the church.</a:t>
            </a:r>
          </a:p>
          <a:p>
            <a:pPr lvl="1"/>
            <a:r>
              <a:rPr lang="en-US" sz="11317" dirty="0"/>
              <a:t> Focus groups last about 1 hour and are digitally tape-recorded for transcription.</a:t>
            </a:r>
          </a:p>
          <a:p>
            <a:pPr lvl="1"/>
            <a:r>
              <a:rPr lang="en-US" sz="11317" dirty="0"/>
              <a:t>2-3 focus groups anticipated, although the evaluator will hold as many as needed.</a:t>
            </a:r>
          </a:p>
          <a:p>
            <a:r>
              <a:rPr lang="en-US" sz="11317" dirty="0"/>
              <a:t>Step 3= Follow-Up Surveys Given at the Community Center</a:t>
            </a:r>
          </a:p>
          <a:p>
            <a:r>
              <a:rPr lang="en-US" sz="11317" dirty="0"/>
              <a:t>Step 4= Social Service and Education Provider Surveys.</a:t>
            </a:r>
          </a:p>
          <a:p>
            <a:pPr lvl="1"/>
            <a:r>
              <a:rPr lang="en-US" sz="11317" dirty="0"/>
              <a:t>Sent electronically from Qualtrics.</a:t>
            </a:r>
          </a:p>
          <a:p>
            <a:pPr marL="1920295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82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174</TotalTime>
  <Words>1198</Words>
  <Application>Microsoft Office PowerPoint</Application>
  <PresentationFormat>Custom</PresentationFormat>
  <Paragraphs>136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Times New Roman</vt:lpstr>
      <vt:lpstr>Celestial</vt:lpstr>
      <vt:lpstr>Literacy needs and opportunities in the Lincoln park community</vt:lpstr>
      <vt:lpstr>Description of Program</vt:lpstr>
      <vt:lpstr>Stakeholders</vt:lpstr>
      <vt:lpstr>Logic model</vt:lpstr>
      <vt:lpstr>Purpose of evaluation</vt:lpstr>
      <vt:lpstr>Evaluation questions</vt:lpstr>
      <vt:lpstr>Participants</vt:lpstr>
      <vt:lpstr>Design/methodology</vt:lpstr>
      <vt:lpstr>Procedures</vt:lpstr>
      <vt:lpstr>Timeline</vt:lpstr>
      <vt:lpstr>Survey measures</vt:lpstr>
      <vt:lpstr>Proposed analyses</vt:lpstr>
      <vt:lpstr>Qualifications of evaluator</vt:lpstr>
      <vt:lpstr>Dissemination Plan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Literacy needs and opportunities in the Lincoln park community</dc:title>
  <dc:creator>Author</dc:creator>
  <cp:lastModifiedBy>LoRe, Sondra Marie</cp:lastModifiedBy>
  <cp:revision>51</cp:revision>
  <dcterms:created xsi:type="dcterms:W3CDTF">2016-11-22T18:19:35Z</dcterms:created>
  <dcterms:modified xsi:type="dcterms:W3CDTF">2017-03-02T20:09:12Z</dcterms:modified>
</cp:coreProperties>
</file>