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474" r:id="rId2"/>
    <p:sldId id="1008" r:id="rId3"/>
    <p:sldId id="1039" r:id="rId4"/>
    <p:sldId id="1030" r:id="rId5"/>
    <p:sldId id="1031" r:id="rId6"/>
    <p:sldId id="1032" r:id="rId7"/>
    <p:sldId id="1033" r:id="rId8"/>
    <p:sldId id="1034" r:id="rId9"/>
    <p:sldId id="1035" r:id="rId10"/>
    <p:sldId id="1036" r:id="rId11"/>
    <p:sldId id="1037" r:id="rId12"/>
    <p:sldId id="980" r:id="rId13"/>
    <p:sldId id="1017" r:id="rId14"/>
    <p:sldId id="994" r:id="rId15"/>
    <p:sldId id="996" r:id="rId16"/>
    <p:sldId id="1018" r:id="rId17"/>
    <p:sldId id="1009" r:id="rId18"/>
    <p:sldId id="1010" r:id="rId19"/>
    <p:sldId id="1011" r:id="rId20"/>
    <p:sldId id="1012" r:id="rId21"/>
    <p:sldId id="1014" r:id="rId22"/>
    <p:sldId id="1015" r:id="rId23"/>
    <p:sldId id="1019" r:id="rId24"/>
    <p:sldId id="1020" r:id="rId25"/>
    <p:sldId id="1021" r:id="rId26"/>
    <p:sldId id="1038" r:id="rId27"/>
    <p:sldId id="1016" r:id="rId28"/>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1"/>
    <p:restoredTop sz="77889"/>
  </p:normalViewPr>
  <p:slideViewPr>
    <p:cSldViewPr>
      <p:cViewPr varScale="1">
        <p:scale>
          <a:sx n="71" d="100"/>
          <a:sy n="71" d="100"/>
        </p:scale>
        <p:origin x="296" y="168"/>
      </p:cViewPr>
      <p:guideLst>
        <p:guide orient="horz" pos="2400"/>
        <p:guide pos="2975"/>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3120"/>
    </p:cViewPr>
  </p:sorterViewPr>
  <p:notesViewPr>
    <p:cSldViewPr>
      <p:cViewPr varScale="1">
        <p:scale>
          <a:sx n="84" d="100"/>
          <a:sy n="84" d="100"/>
        </p:scale>
        <p:origin x="-2984" y="-112"/>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C:\Users\rtaylor\Google%20Drive\@%20Evaluation%20Data\NISER\Current%20Projects\2015_EAGER_NIMBioS_QBCI\2016-17\Spring%202017\Spring17%20QBCI%20Analyses.xlsx" TargetMode="Externa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ItemDiffDisc!$C$1</c:f>
              <c:strCache>
                <c:ptCount val="1"/>
                <c:pt idx="0">
                  <c:v>Difficulty</c:v>
                </c:pt>
              </c:strCache>
            </c:strRef>
          </c:tx>
          <c:spPr>
            <a:ln w="25400" cap="rnd">
              <a:noFill/>
              <a:round/>
            </a:ln>
            <a:effectLst/>
          </c:spPr>
          <c:marker>
            <c:symbol val="circle"/>
            <c:size val="5"/>
            <c:spPr>
              <a:solidFill>
                <a:schemeClr val="accent1"/>
              </a:solidFill>
              <a:ln w="9525">
                <a:solidFill>
                  <a:schemeClr val="accent1"/>
                </a:solidFill>
              </a:ln>
              <a:effectLst/>
            </c:spPr>
          </c:marker>
          <c:dPt>
            <c:idx val="14"/>
            <c:marker>
              <c:symbol val="circle"/>
              <c:size val="5"/>
              <c:spPr>
                <a:solidFill>
                  <a:schemeClr val="accent1">
                    <a:lumMod val="60000"/>
                    <a:lumOff val="40000"/>
                  </a:schemeClr>
                </a:solidFill>
                <a:ln w="9525">
                  <a:noFill/>
                </a:ln>
                <a:effectLst/>
              </c:spPr>
            </c:marker>
            <c:bubble3D val="0"/>
            <c:spPr>
              <a:ln w="25400" cap="rnd">
                <a:noFill/>
                <a:round/>
              </a:ln>
              <a:effectLst/>
            </c:spPr>
            <c:extLst xmlns:c16r2="http://schemas.microsoft.com/office/drawing/2015/06/chart">
              <c:ext xmlns:c16="http://schemas.microsoft.com/office/drawing/2014/chart" uri="{C3380CC4-5D6E-409C-BE32-E72D297353CC}">
                <c16:uniqueId val="{00000001-9916-4FDA-8007-2EAC373DFB48}"/>
              </c:ext>
            </c:extLst>
          </c:dPt>
          <c:dPt>
            <c:idx val="16"/>
            <c:marker>
              <c:symbol val="circle"/>
              <c:size val="5"/>
              <c:spPr>
                <a:solidFill>
                  <a:schemeClr val="accent1">
                    <a:lumMod val="60000"/>
                    <a:lumOff val="40000"/>
                  </a:schemeClr>
                </a:solidFill>
                <a:ln w="9525">
                  <a:noFill/>
                </a:ln>
                <a:effectLst/>
              </c:spPr>
            </c:marker>
            <c:bubble3D val="0"/>
            <c:spPr>
              <a:ln w="25400" cap="rnd">
                <a:noFill/>
                <a:round/>
              </a:ln>
              <a:effectLst/>
            </c:spPr>
            <c:extLst xmlns:c16r2="http://schemas.microsoft.com/office/drawing/2015/06/chart">
              <c:ext xmlns:c16="http://schemas.microsoft.com/office/drawing/2014/chart" uri="{C3380CC4-5D6E-409C-BE32-E72D297353CC}">
                <c16:uniqueId val="{00000003-9916-4FDA-8007-2EAC373DFB48}"/>
              </c:ext>
            </c:extLst>
          </c:dPt>
          <c:dPt>
            <c:idx val="17"/>
            <c:marker>
              <c:symbol val="circle"/>
              <c:size val="5"/>
              <c:spPr>
                <a:solidFill>
                  <a:schemeClr val="accent1">
                    <a:lumMod val="60000"/>
                    <a:lumOff val="40000"/>
                  </a:schemeClr>
                </a:solidFill>
                <a:ln w="9525">
                  <a:noFill/>
                </a:ln>
                <a:effectLst/>
              </c:spPr>
            </c:marker>
            <c:bubble3D val="0"/>
            <c:spPr>
              <a:ln w="25400" cap="rnd">
                <a:noFill/>
                <a:round/>
              </a:ln>
              <a:effectLst/>
            </c:spPr>
            <c:extLst xmlns:c16r2="http://schemas.microsoft.com/office/drawing/2015/06/chart">
              <c:ext xmlns:c16="http://schemas.microsoft.com/office/drawing/2014/chart" uri="{C3380CC4-5D6E-409C-BE32-E72D297353CC}">
                <c16:uniqueId val="{00000005-9916-4FDA-8007-2EAC373DFB48}"/>
              </c:ext>
            </c:extLst>
          </c:dPt>
          <c:dPt>
            <c:idx val="18"/>
            <c:marker>
              <c:symbol val="circle"/>
              <c:size val="5"/>
              <c:spPr>
                <a:solidFill>
                  <a:schemeClr val="accent6"/>
                </a:solidFill>
                <a:ln w="9525">
                  <a:noFill/>
                </a:ln>
                <a:effectLst/>
              </c:spPr>
            </c:marker>
            <c:bubble3D val="0"/>
            <c:extLst xmlns:c16r2="http://schemas.microsoft.com/office/drawing/2015/06/chart">
              <c:ext xmlns:c16="http://schemas.microsoft.com/office/drawing/2014/chart" uri="{C3380CC4-5D6E-409C-BE32-E72D297353CC}">
                <c16:uniqueId val="{00000006-9916-4FDA-8007-2EAC373DFB48}"/>
              </c:ext>
            </c:extLst>
          </c:dPt>
          <c:dPt>
            <c:idx val="19"/>
            <c:marker>
              <c:symbol val="circle"/>
              <c:size val="5"/>
              <c:spPr>
                <a:solidFill>
                  <a:schemeClr val="accent1">
                    <a:lumMod val="60000"/>
                    <a:lumOff val="40000"/>
                  </a:schemeClr>
                </a:solidFill>
                <a:ln w="9525">
                  <a:noFill/>
                </a:ln>
                <a:effectLst/>
              </c:spPr>
            </c:marker>
            <c:bubble3D val="0"/>
            <c:spPr>
              <a:ln w="25400" cap="rnd">
                <a:noFill/>
                <a:round/>
              </a:ln>
              <a:effectLst/>
            </c:spPr>
            <c:extLst xmlns:c16r2="http://schemas.microsoft.com/office/drawing/2015/06/chart">
              <c:ext xmlns:c16="http://schemas.microsoft.com/office/drawing/2014/chart" uri="{C3380CC4-5D6E-409C-BE32-E72D297353CC}">
                <c16:uniqueId val="{00000008-9916-4FDA-8007-2EAC373DFB48}"/>
              </c:ext>
            </c:extLst>
          </c:dPt>
          <c:dLbls>
            <c:dLbl>
              <c:idx val="0"/>
              <c:layout/>
              <c:tx>
                <c:rich>
                  <a:bodyPr/>
                  <a:lstStyle/>
                  <a:p>
                    <a:fld id="{FEE3BE93-4EC4-D34B-AAF7-6A1E30503DC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BC9FFE79-6A1B-BF46-916F-17E3E50F0F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1A915614-D1D5-9F4A-B9D9-8A594E880D4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17CC8690-4966-5841-B189-0ADAF4C09C2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96E93A10-47C2-6244-A25A-EF0B62479DA5}" type="CELLRANGE">
                      <a:rPr lang="en-US"/>
                      <a:pPr/>
                      <a:t>[CELLRANGE]</a:t>
                    </a:fld>
                    <a:endParaRPr lang="en-US"/>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9916-4FDA-8007-2EAC373DFB48}"/>
                </c:ext>
                <c:ext xmlns:c15="http://schemas.microsoft.com/office/drawing/2012/chart" uri="{CE6537A1-D6FC-4f65-9D91-7224C49458BB}">
                  <c15:layout/>
                  <c15:dlblFieldTable/>
                  <c15:showDataLabelsRange val="1"/>
                </c:ext>
              </c:extLst>
            </c:dLbl>
            <c:dLbl>
              <c:idx val="5"/>
              <c:layout/>
              <c:tx>
                <c:rich>
                  <a:bodyPr/>
                  <a:lstStyle/>
                  <a:p>
                    <a:fld id="{FD5627BB-70D3-CA49-80E5-2349546040D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A4AF3787-4FEE-6D42-A4FF-D0AF7F82EA3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7D502264-EF6A-2544-B74D-D3272F5255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8854CC7B-D2AA-CF42-9392-7DE19E550BC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EB6BCFAB-13FC-5E4A-9100-71A6ABF51B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24ADE461-A3AD-1E42-AAEA-C8A68548C59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F907E431-9FBD-5B4D-904B-0AA30EA6CEDF}"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4-9916-4FDA-8007-2EAC373DFB48}"/>
                </c:ext>
                <c:ext xmlns:c15="http://schemas.microsoft.com/office/drawing/2012/chart" uri="{CE6537A1-D6FC-4f65-9D91-7224C49458BB}">
                  <c15:layout/>
                  <c15:dlblFieldTable/>
                  <c15:showDataLabelsRange val="1"/>
                </c:ext>
              </c:extLst>
            </c:dLbl>
            <c:dLbl>
              <c:idx val="12"/>
              <c:layout/>
              <c:tx>
                <c:rich>
                  <a:bodyPr/>
                  <a:lstStyle/>
                  <a:p>
                    <a:fld id="{7FDCED28-C558-D54A-BEDE-29C30619E79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035F60F8-A01F-C146-86E9-A9F34D2295A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37890502-8950-4541-A294-C75168074EF0}" type="CELLRANGE">
                      <a:rPr lang="en-US"/>
                      <a:pPr/>
                      <a:t>[CELLRANGE]</a:t>
                    </a:fld>
                    <a:endParaRPr lang="en-US"/>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9916-4FDA-8007-2EAC373DFB48}"/>
                </c:ext>
                <c:ext xmlns:c15="http://schemas.microsoft.com/office/drawing/2012/chart" uri="{CE6537A1-D6FC-4f65-9D91-7224C49458BB}">
                  <c15:layout/>
                  <c15:dlblFieldTable/>
                  <c15:showDataLabelsRange val="1"/>
                </c:ext>
              </c:extLst>
            </c:dLbl>
            <c:dLbl>
              <c:idx val="15"/>
              <c:layout/>
              <c:tx>
                <c:rich>
                  <a:bodyPr/>
                  <a:lstStyle/>
                  <a:p>
                    <a:fld id="{CF122BBC-3194-4642-BF81-C1C863E2865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99563247-DB25-3C46-B142-9F8BEFAC3B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638D6204-334A-3A46-AF8B-C0B64EC7F3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636B1513-7E49-6845-BBC9-5EB945D50A63}" type="CELLRANGE">
                      <a:rPr lang="en-US"/>
                      <a:pPr/>
                      <a:t>[CELLRANGE]</a:t>
                    </a:fld>
                    <a:endParaRPr lang="en-US"/>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916-4FDA-8007-2EAC373DFB48}"/>
                </c:ext>
                <c:ext xmlns:c15="http://schemas.microsoft.com/office/drawing/2012/chart" uri="{CE6537A1-D6FC-4f65-9D91-7224C49458BB}">
                  <c15:layout/>
                  <c15:dlblFieldTable/>
                  <c15:showDataLabelsRange val="1"/>
                </c:ext>
              </c:extLst>
            </c:dLbl>
            <c:dLbl>
              <c:idx val="19"/>
              <c:layout/>
              <c:tx>
                <c:rich>
                  <a:bodyPr/>
                  <a:lstStyle/>
                  <a:p>
                    <a:fld id="{4C15DE1C-ED41-A843-8628-C83A97F8B9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t"/>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ItemDiffDisc!$C$2:$C$21</c:f>
              <c:numCache>
                <c:formatCode>.00</c:formatCode>
                <c:ptCount val="20"/>
                <c:pt idx="0">
                  <c:v>0.757009345794393</c:v>
                </c:pt>
                <c:pt idx="1">
                  <c:v>0.822429906542056</c:v>
                </c:pt>
                <c:pt idx="2">
                  <c:v>0.738317757009345</c:v>
                </c:pt>
                <c:pt idx="3">
                  <c:v>0.635514018691589</c:v>
                </c:pt>
                <c:pt idx="4">
                  <c:v>0.495327102803738</c:v>
                </c:pt>
                <c:pt idx="5">
                  <c:v>0.594339622641509</c:v>
                </c:pt>
                <c:pt idx="6">
                  <c:v>0.514018691588785</c:v>
                </c:pt>
                <c:pt idx="7">
                  <c:v>0.570093457943925</c:v>
                </c:pt>
                <c:pt idx="8">
                  <c:v>0.626168224299065</c:v>
                </c:pt>
                <c:pt idx="9">
                  <c:v>0.349056603773585</c:v>
                </c:pt>
                <c:pt idx="10">
                  <c:v>0.429906542056075</c:v>
                </c:pt>
                <c:pt idx="11">
                  <c:v>0.60377358490566</c:v>
                </c:pt>
                <c:pt idx="12">
                  <c:v>0.4</c:v>
                </c:pt>
                <c:pt idx="13">
                  <c:v>0.333333333333333</c:v>
                </c:pt>
                <c:pt idx="14">
                  <c:v>0.134615384615385</c:v>
                </c:pt>
                <c:pt idx="15">
                  <c:v>0.60377358490566</c:v>
                </c:pt>
                <c:pt idx="16">
                  <c:v>0.307692307692308</c:v>
                </c:pt>
                <c:pt idx="17">
                  <c:v>0.182692307692308</c:v>
                </c:pt>
                <c:pt idx="18">
                  <c:v>0.116504854368932</c:v>
                </c:pt>
                <c:pt idx="19">
                  <c:v>0.134615384615385</c:v>
                </c:pt>
              </c:numCache>
            </c:numRef>
          </c:xVal>
          <c:yVal>
            <c:numRef>
              <c:f>ItemDiffDisc!$B$2:$B$21</c:f>
              <c:numCache>
                <c:formatCode>.00</c:formatCode>
                <c:ptCount val="20"/>
                <c:pt idx="0">
                  <c:v>0.23342175066313</c:v>
                </c:pt>
                <c:pt idx="1">
                  <c:v>0.340848806366048</c:v>
                </c:pt>
                <c:pt idx="2">
                  <c:v>0.513262599469496</c:v>
                </c:pt>
                <c:pt idx="3">
                  <c:v>0.543766578249336</c:v>
                </c:pt>
                <c:pt idx="4">
                  <c:v>0.527851458885942</c:v>
                </c:pt>
                <c:pt idx="5">
                  <c:v>0.608753315649867</c:v>
                </c:pt>
                <c:pt idx="6">
                  <c:v>0.535809018567639</c:v>
                </c:pt>
                <c:pt idx="7">
                  <c:v>0.397877984084881</c:v>
                </c:pt>
                <c:pt idx="8">
                  <c:v>0.428381962864721</c:v>
                </c:pt>
                <c:pt idx="9">
                  <c:v>0.362637362637363</c:v>
                </c:pt>
                <c:pt idx="10">
                  <c:v>0.704244031830239</c:v>
                </c:pt>
                <c:pt idx="11">
                  <c:v>0.393899204244032</c:v>
                </c:pt>
                <c:pt idx="12">
                  <c:v>0.543956043956044</c:v>
                </c:pt>
                <c:pt idx="13">
                  <c:v>0.536551724137931</c:v>
                </c:pt>
                <c:pt idx="14">
                  <c:v>0.205925925925926</c:v>
                </c:pt>
                <c:pt idx="15">
                  <c:v>0.197241379310345</c:v>
                </c:pt>
                <c:pt idx="16">
                  <c:v>0.181428571428572</c:v>
                </c:pt>
                <c:pt idx="17">
                  <c:v>0.248571428571429</c:v>
                </c:pt>
                <c:pt idx="18">
                  <c:v>0.164285714285714</c:v>
                </c:pt>
                <c:pt idx="19">
                  <c:v>0.244285714285714</c:v>
                </c:pt>
              </c:numCache>
            </c:numRef>
          </c:yVal>
          <c:smooth val="0"/>
          <c:extLst xmlns:c16r2="http://schemas.microsoft.com/office/drawing/2015/06/chart">
            <c:ext xmlns:c16="http://schemas.microsoft.com/office/drawing/2014/chart" uri="{C3380CC4-5D6E-409C-BE32-E72D297353CC}">
              <c16:uniqueId val="{00000018-9916-4FDA-8007-2EAC373DFB48}"/>
            </c:ext>
            <c:ext xmlns:c15="http://schemas.microsoft.com/office/drawing/2012/chart" uri="{02D57815-91ED-43cb-92C2-25804820EDAC}">
              <c15:datalabelsRange>
                <c15:f>ItemDiffDisc!$A$2:$A$21</c15:f>
                <c15:dlblRangeCache>
                  <c:ptCount val="20"/>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15:dlblRangeCache>
              </c15:datalabelsRange>
            </c:ext>
          </c:extLst>
        </c:ser>
        <c:ser>
          <c:idx val="1"/>
          <c:order val="1"/>
          <c:spPr>
            <a:ln w="25400" cap="rnd">
              <a:solidFill>
                <a:schemeClr val="bg1">
                  <a:lumMod val="75000"/>
                </a:schemeClr>
              </a:solidFill>
              <a:round/>
            </a:ln>
            <a:effectLst/>
          </c:spPr>
          <c:marker>
            <c:symbol val="circle"/>
            <c:size val="5"/>
            <c:spPr>
              <a:noFill/>
              <a:ln w="9525">
                <a:noFill/>
              </a:ln>
              <a:effectLst/>
            </c:spPr>
          </c:marker>
          <c:xVal>
            <c:numRef>
              <c:f>ItemDiffDisc!$E$2:$E$12</c:f>
              <c:numCache>
                <c:formatCode>General</c:formatCode>
                <c:ptCount val="11"/>
                <c:pt idx="0">
                  <c:v>0.2</c:v>
                </c:pt>
                <c:pt idx="1">
                  <c:v>0.2</c:v>
                </c:pt>
                <c:pt idx="2">
                  <c:v>0.2</c:v>
                </c:pt>
                <c:pt idx="3">
                  <c:v>0.2</c:v>
                </c:pt>
                <c:pt idx="4">
                  <c:v>0.2</c:v>
                </c:pt>
                <c:pt idx="5">
                  <c:v>0.2</c:v>
                </c:pt>
                <c:pt idx="6">
                  <c:v>0.2</c:v>
                </c:pt>
                <c:pt idx="7">
                  <c:v>0.2</c:v>
                </c:pt>
                <c:pt idx="8">
                  <c:v>0.2</c:v>
                </c:pt>
                <c:pt idx="9">
                  <c:v>0.2</c:v>
                </c:pt>
                <c:pt idx="10">
                  <c:v>0.2</c:v>
                </c:pt>
              </c:numCache>
            </c:numRef>
          </c:xVal>
          <c:yVal>
            <c:numRef>
              <c:f>ItemDiffDisc!$F$2:$F$12</c:f>
              <c:numCache>
                <c:formatCode>General</c:formatCode>
                <c:ptCount val="11"/>
                <c:pt idx="0" formatCode="0.00">
                  <c:v>0.0</c:v>
                </c:pt>
                <c:pt idx="1">
                  <c:v>0.1</c:v>
                </c:pt>
                <c:pt idx="2" formatCode="0.00">
                  <c:v>0.2</c:v>
                </c:pt>
                <c:pt idx="3" formatCode="0.00">
                  <c:v>0.3</c:v>
                </c:pt>
                <c:pt idx="4" formatCode="0.00">
                  <c:v>0.4</c:v>
                </c:pt>
                <c:pt idx="5" formatCode="0.00">
                  <c:v>0.5</c:v>
                </c:pt>
                <c:pt idx="6" formatCode="0.00">
                  <c:v>0.6</c:v>
                </c:pt>
                <c:pt idx="7" formatCode="0.00">
                  <c:v>0.7</c:v>
                </c:pt>
                <c:pt idx="8" formatCode="0.00">
                  <c:v>0.8</c:v>
                </c:pt>
                <c:pt idx="9" formatCode="0.00">
                  <c:v>0.9</c:v>
                </c:pt>
                <c:pt idx="10" formatCode="0.00">
                  <c:v>1.0</c:v>
                </c:pt>
              </c:numCache>
            </c:numRef>
          </c:yVal>
          <c:smooth val="0"/>
          <c:extLst xmlns:c16r2="http://schemas.microsoft.com/office/drawing/2015/06/chart">
            <c:ext xmlns:c16="http://schemas.microsoft.com/office/drawing/2014/chart" uri="{C3380CC4-5D6E-409C-BE32-E72D297353CC}">
              <c16:uniqueId val="{00000019-9916-4FDA-8007-2EAC373DFB48}"/>
            </c:ext>
          </c:extLst>
        </c:ser>
        <c:ser>
          <c:idx val="2"/>
          <c:order val="2"/>
          <c:spPr>
            <a:ln w="25400" cap="rnd">
              <a:solidFill>
                <a:schemeClr val="bg1">
                  <a:lumMod val="75000"/>
                </a:schemeClr>
              </a:solidFill>
              <a:round/>
            </a:ln>
            <a:effectLst/>
          </c:spPr>
          <c:marker>
            <c:symbol val="circle"/>
            <c:size val="5"/>
            <c:spPr>
              <a:noFill/>
              <a:ln w="9525">
                <a:noFill/>
              </a:ln>
              <a:effectLst/>
            </c:spPr>
          </c:marker>
          <c:xVal>
            <c:numRef>
              <c:f>ItemDiffDisc!$G$2:$G$12</c:f>
              <c:numCache>
                <c:formatCode>General</c:formatCode>
                <c:ptCount val="11"/>
                <c:pt idx="0" formatCode="0.00">
                  <c:v>0.8</c:v>
                </c:pt>
                <c:pt idx="1">
                  <c:v>0.8</c:v>
                </c:pt>
                <c:pt idx="2" formatCode="0.00">
                  <c:v>0.8</c:v>
                </c:pt>
                <c:pt idx="3" formatCode="0.00">
                  <c:v>0.8</c:v>
                </c:pt>
                <c:pt idx="4" formatCode="0.00">
                  <c:v>0.8</c:v>
                </c:pt>
                <c:pt idx="5" formatCode="0.00">
                  <c:v>0.8</c:v>
                </c:pt>
                <c:pt idx="6" formatCode="0.00">
                  <c:v>0.8</c:v>
                </c:pt>
                <c:pt idx="7" formatCode="0.00">
                  <c:v>0.8</c:v>
                </c:pt>
                <c:pt idx="8" formatCode="0.00">
                  <c:v>0.8</c:v>
                </c:pt>
                <c:pt idx="9" formatCode="0.00">
                  <c:v>0.8</c:v>
                </c:pt>
                <c:pt idx="10" formatCode="0.00">
                  <c:v>0.8</c:v>
                </c:pt>
              </c:numCache>
            </c:numRef>
          </c:xVal>
          <c:yVal>
            <c:numRef>
              <c:f>ItemDiffDisc!$F$2:$F$12</c:f>
              <c:numCache>
                <c:formatCode>General</c:formatCode>
                <c:ptCount val="11"/>
                <c:pt idx="0" formatCode="0.00">
                  <c:v>0.0</c:v>
                </c:pt>
                <c:pt idx="1">
                  <c:v>0.1</c:v>
                </c:pt>
                <c:pt idx="2" formatCode="0.00">
                  <c:v>0.2</c:v>
                </c:pt>
                <c:pt idx="3" formatCode="0.00">
                  <c:v>0.3</c:v>
                </c:pt>
                <c:pt idx="4" formatCode="0.00">
                  <c:v>0.4</c:v>
                </c:pt>
                <c:pt idx="5" formatCode="0.00">
                  <c:v>0.5</c:v>
                </c:pt>
                <c:pt idx="6" formatCode="0.00">
                  <c:v>0.6</c:v>
                </c:pt>
                <c:pt idx="7" formatCode="0.00">
                  <c:v>0.7</c:v>
                </c:pt>
                <c:pt idx="8" formatCode="0.00">
                  <c:v>0.8</c:v>
                </c:pt>
                <c:pt idx="9" formatCode="0.00">
                  <c:v>0.9</c:v>
                </c:pt>
                <c:pt idx="10" formatCode="0.00">
                  <c:v>1.0</c:v>
                </c:pt>
              </c:numCache>
            </c:numRef>
          </c:yVal>
          <c:smooth val="0"/>
          <c:extLst xmlns:c16r2="http://schemas.microsoft.com/office/drawing/2015/06/chart">
            <c:ext xmlns:c16="http://schemas.microsoft.com/office/drawing/2014/chart" uri="{C3380CC4-5D6E-409C-BE32-E72D297353CC}">
              <c16:uniqueId val="{0000001A-9916-4FDA-8007-2EAC373DFB48}"/>
            </c:ext>
          </c:extLst>
        </c:ser>
        <c:ser>
          <c:idx val="3"/>
          <c:order val="3"/>
          <c:spPr>
            <a:ln w="25400" cap="rnd">
              <a:solidFill>
                <a:schemeClr val="bg1">
                  <a:lumMod val="75000"/>
                </a:schemeClr>
              </a:solidFill>
              <a:round/>
            </a:ln>
            <a:effectLst/>
          </c:spPr>
          <c:marker>
            <c:symbol val="circle"/>
            <c:size val="5"/>
            <c:spPr>
              <a:noFill/>
              <a:ln w="9525">
                <a:noFill/>
              </a:ln>
              <a:effectLst/>
            </c:spPr>
          </c:marker>
          <c:xVal>
            <c:numRef>
              <c:f>ItemDiffDisc!$F$2:$F$12</c:f>
              <c:numCache>
                <c:formatCode>General</c:formatCode>
                <c:ptCount val="11"/>
                <c:pt idx="0" formatCode="0.00">
                  <c:v>0.0</c:v>
                </c:pt>
                <c:pt idx="1">
                  <c:v>0.1</c:v>
                </c:pt>
                <c:pt idx="2" formatCode="0.00">
                  <c:v>0.2</c:v>
                </c:pt>
                <c:pt idx="3" formatCode="0.00">
                  <c:v>0.3</c:v>
                </c:pt>
                <c:pt idx="4" formatCode="0.00">
                  <c:v>0.4</c:v>
                </c:pt>
                <c:pt idx="5" formatCode="0.00">
                  <c:v>0.5</c:v>
                </c:pt>
                <c:pt idx="6" formatCode="0.00">
                  <c:v>0.6</c:v>
                </c:pt>
                <c:pt idx="7" formatCode="0.00">
                  <c:v>0.7</c:v>
                </c:pt>
                <c:pt idx="8" formatCode="0.00">
                  <c:v>0.8</c:v>
                </c:pt>
                <c:pt idx="9" formatCode="0.00">
                  <c:v>0.9</c:v>
                </c:pt>
                <c:pt idx="10" formatCode="0.00">
                  <c:v>1.0</c:v>
                </c:pt>
              </c:numCache>
            </c:numRef>
          </c:xVal>
          <c:yVal>
            <c:numRef>
              <c:f>ItemDiffDisc!$E$2:$E$12</c:f>
              <c:numCache>
                <c:formatCode>General</c:formatCode>
                <c:ptCount val="11"/>
                <c:pt idx="0">
                  <c:v>0.2</c:v>
                </c:pt>
                <c:pt idx="1">
                  <c:v>0.2</c:v>
                </c:pt>
                <c:pt idx="2">
                  <c:v>0.2</c:v>
                </c:pt>
                <c:pt idx="3">
                  <c:v>0.2</c:v>
                </c:pt>
                <c:pt idx="4">
                  <c:v>0.2</c:v>
                </c:pt>
                <c:pt idx="5">
                  <c:v>0.2</c:v>
                </c:pt>
                <c:pt idx="6">
                  <c:v>0.2</c:v>
                </c:pt>
                <c:pt idx="7">
                  <c:v>0.2</c:v>
                </c:pt>
                <c:pt idx="8">
                  <c:v>0.2</c:v>
                </c:pt>
                <c:pt idx="9">
                  <c:v>0.2</c:v>
                </c:pt>
                <c:pt idx="10">
                  <c:v>0.2</c:v>
                </c:pt>
              </c:numCache>
            </c:numRef>
          </c:yVal>
          <c:smooth val="0"/>
          <c:extLst xmlns:c16r2="http://schemas.microsoft.com/office/drawing/2015/06/chart">
            <c:ext xmlns:c16="http://schemas.microsoft.com/office/drawing/2014/chart" uri="{C3380CC4-5D6E-409C-BE32-E72D297353CC}">
              <c16:uniqueId val="{0000001B-9916-4FDA-8007-2EAC373DFB48}"/>
            </c:ext>
          </c:extLst>
        </c:ser>
        <c:dLbls>
          <c:showLegendKey val="0"/>
          <c:showVal val="0"/>
          <c:showCatName val="0"/>
          <c:showSerName val="0"/>
          <c:showPercent val="0"/>
          <c:showBubbleSize val="0"/>
        </c:dLbls>
        <c:axId val="531345776"/>
        <c:axId val="531353600"/>
      </c:scatterChart>
      <c:valAx>
        <c:axId val="531345776"/>
        <c:scaling>
          <c:orientation val="minMax"/>
          <c:max val="1.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r>
                  <a:rPr lang="en-US"/>
                  <a:t>Item difficulty</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crossAx val="531353600"/>
        <c:crosses val="autoZero"/>
        <c:crossBetween val="midCat"/>
        <c:majorUnit val="0.1"/>
      </c:valAx>
      <c:valAx>
        <c:axId val="531353600"/>
        <c:scaling>
          <c:orientation val="minMax"/>
          <c:max val="1.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r>
                  <a:rPr lang="en-US"/>
                  <a:t>Item discrimination</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crossAx val="531345776"/>
        <c:crosses val="autoZero"/>
        <c:crossBetween val="midCat"/>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Franklin Gothic Demi Cond" panose="020B07060304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b="0"/>
            </a:lvl1pPr>
          </a:lstStyle>
          <a:p>
            <a:pPr>
              <a:defRPr/>
            </a:pPr>
            <a:fld id="{727C1EBD-5A3B-5C41-B838-B15ABB22FDB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b="0"/>
            </a:lvl1pPr>
          </a:lstStyle>
          <a:p>
            <a:pPr>
              <a:defRPr/>
            </a:pPr>
            <a:fld id="{A5CC620C-8139-F445-9A7C-D4AA365A025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5EE50558-98EE-044C-A3F1-999650E728F9}" type="slidenum">
              <a:rPr lang="en-US" altLang="x-none" sz="1200" b="0"/>
              <a:pPr/>
              <a:t>1</a:t>
            </a:fld>
            <a:endParaRPr lang="en-US" altLang="x-none" sz="1200" b="0"/>
          </a:p>
        </p:txBody>
      </p:sp>
      <p:sp>
        <p:nvSpPr>
          <p:cNvPr id="16386" name="Rectangle 2"/>
          <p:cNvSpPr>
            <a:spLocks noGrp="1" noRot="1" noChangeAspect="1" noChangeArrowheads="1" noTextEdit="1"/>
          </p:cNvSpPr>
          <p:nvPr>
            <p:ph type="sldImg"/>
          </p:nvPr>
        </p:nvSpPr>
        <p:spPr>
          <a:xfrm>
            <a:off x="1447800" y="674688"/>
            <a:ext cx="4210050" cy="3371850"/>
          </a:xfrm>
          <a:ln/>
        </p:spPr>
      </p:sp>
      <p:sp>
        <p:nvSpPr>
          <p:cNvPr id="3225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Comparing the item difficulty, mean average of correct responses according to students overall performance category. Categories were created based on quartiles of those in the highest 25%, median to 75%, 25% to median, and lowest 25% of overall total correct test responses. How the quartiles were divided for spring 2017 are included within the legend on the left. </a:t>
            </a:r>
          </a:p>
          <a:p>
            <a:endParaRPr lang="en-US" altLang="x-none" dirty="0">
              <a:ea typeface="ＭＳ Ｐゴシック" charset="-128"/>
            </a:endParaRPr>
          </a:p>
          <a:p>
            <a:r>
              <a:rPr lang="en-US" altLang="x-none" dirty="0">
                <a:ea typeface="ＭＳ Ｐゴシック" charset="-128"/>
              </a:rPr>
              <a:t>This is just an additional way to compare the discrimination, but now looking at the middle groups also. </a:t>
            </a:r>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BD6137-7BBA-0544-ACD5-F9E45678A601}" type="slidenum">
              <a:rPr lang="en-US" altLang="x-none"/>
              <a:pPr/>
              <a:t>25</a:t>
            </a:fld>
            <a:endParaRPr lang="en-US"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ECAE5851-8BA5-B942-AD0B-50A04CBEFCC8}" type="slidenum">
              <a:rPr lang="en-US" altLang="x-none">
                <a:latin typeface="Arial" charset="0"/>
              </a:rPr>
              <a:pPr>
                <a:spcBef>
                  <a:spcPct val="0"/>
                </a:spcBef>
              </a:pPr>
              <a:t>26</a:t>
            </a:fld>
            <a:endParaRPr lang="en-US" altLang="x-none">
              <a:latin typeface="Arial" charset="0"/>
            </a:endParaRPr>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02576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1CB6A53B-ED20-DF4A-A5DD-0558A0D6785F}" type="slidenum">
              <a:rPr lang="en-US" altLang="en-US" sz="1200" b="0">
                <a:latin typeface="Arial" charset="0"/>
              </a:rPr>
              <a:pPr/>
              <a:t>4</a:t>
            </a:fld>
            <a:endParaRPr lang="en-US" altLang="en-US" sz="1200" b="0">
              <a:latin typeface="Arial" charset="0"/>
            </a:endParaRPr>
          </a:p>
        </p:txBody>
      </p:sp>
      <p:sp>
        <p:nvSpPr>
          <p:cNvPr id="117763" name="Rectangle 2"/>
          <p:cNvSpPr>
            <a:spLocks noGrp="1" noRot="1" noChangeAspect="1" noChangeArrowheads="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a:defRPr/>
            </a:pPr>
            <a:r>
              <a:rPr lang="en-US" sz="1800" dirty="0" smtClean="0">
                <a:latin typeface="Arial" charset="0"/>
              </a:rPr>
              <a:t>There is not going to be one solution to this. Each institution will be finding its own way, with perhaps some general guidance. Some will want</a:t>
            </a:r>
          </a:p>
          <a:p>
            <a:pPr>
              <a:defRPr/>
            </a:pPr>
            <a:r>
              <a:rPr lang="en-US" sz="1800" dirty="0" smtClean="0">
                <a:latin typeface="Arial" charset="0"/>
              </a:rPr>
              <a:t> a formal degree program,</a:t>
            </a:r>
          </a:p>
          <a:p>
            <a:pPr>
              <a:defRPr/>
            </a:pPr>
            <a:r>
              <a:rPr lang="en-US" sz="1800" dirty="0" smtClean="0">
                <a:latin typeface="Arial" charset="0"/>
              </a:rPr>
              <a:t> one will want a minor, </a:t>
            </a:r>
          </a:p>
          <a:p>
            <a:pPr>
              <a:defRPr/>
            </a:pPr>
            <a:r>
              <a:rPr lang="en-US" sz="1800" dirty="0" smtClean="0">
                <a:latin typeface="Arial" charset="0"/>
              </a:rPr>
              <a:t>some will want to have a data science thread built throughout the curriculum (like writing or quantitative general core requirements, </a:t>
            </a:r>
          </a:p>
          <a:p>
            <a:pPr>
              <a:defRPr/>
            </a:pPr>
            <a:r>
              <a:rPr lang="en-US" sz="1800" dirty="0" smtClean="0">
                <a:latin typeface="Arial" charset="0"/>
              </a:rPr>
              <a:t>some accreditation agency will come into play eventually. </a:t>
            </a:r>
          </a:p>
          <a:p>
            <a:pPr>
              <a:defRPr/>
            </a:pPr>
            <a:r>
              <a:rPr lang="en-US" sz="1800" dirty="0" smtClean="0">
                <a:latin typeface="Arial" charset="0"/>
              </a:rPr>
              <a:t>There are multiple routes to success in building data science into the undergrad curriculum. The home for these will be in various places dependent upon history, local politics and convenience. </a:t>
            </a:r>
          </a:p>
          <a:p>
            <a:pPr>
              <a:defRPr/>
            </a:pPr>
            <a:r>
              <a:rPr lang="en-US" sz="1800" dirty="0" smtClean="0">
                <a:latin typeface="Arial" charset="0"/>
              </a:rPr>
              <a:t>IT IS UP TO THE LOCAL FACULTY</a:t>
            </a:r>
            <a:endParaRPr lang="en-US" sz="1800" dirty="0">
              <a:latin typeface="Arial" charset="0"/>
            </a:endParaRPr>
          </a:p>
        </p:txBody>
      </p:sp>
    </p:spTree>
    <p:extLst>
      <p:ext uri="{BB962C8B-B14F-4D97-AF65-F5344CB8AC3E}">
        <p14:creationId xmlns:p14="http://schemas.microsoft.com/office/powerpoint/2010/main" val="153760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7C2DBDA-A9CE-3148-AEDF-7BC3EF2D1B9F}" type="slidenum">
              <a:rPr lang="en-US" altLang="x-none" sz="1200" b="0"/>
              <a:pPr/>
              <a:t>12</a:t>
            </a:fld>
            <a:endParaRPr lang="en-US" altLang="x-none" sz="1200" b="0"/>
          </a:p>
        </p:txBody>
      </p:sp>
      <p:sp>
        <p:nvSpPr>
          <p:cNvPr id="21506"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8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AF9D9F36-08C6-A343-9FD0-D5CE24E885CD}" type="slidenum">
              <a:rPr lang="en-US" altLang="en-US" sz="1200" b="0"/>
              <a:pPr/>
              <a:t>13</a:t>
            </a:fld>
            <a:endParaRPr lang="en-US" altLang="en-US" sz="1200" b="0"/>
          </a:p>
        </p:txBody>
      </p:sp>
      <p:sp>
        <p:nvSpPr>
          <p:cNvPr id="23554"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8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44A51E7-20B3-CC4C-BCA7-54ECB7BF95F7}" type="slidenum">
              <a:rPr lang="en-US" altLang="x-none" sz="1200" b="0"/>
              <a:pPr/>
              <a:t>14</a:t>
            </a:fld>
            <a:endParaRPr lang="en-US" altLang="x-none" sz="1200" b="0"/>
          </a:p>
        </p:txBody>
      </p:sp>
      <p:sp>
        <p:nvSpPr>
          <p:cNvPr id="25602"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8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E0D3EA42-3505-E643-96E1-09160514FD6C}" type="slidenum">
              <a:rPr lang="en-US" altLang="x-none" sz="1200" b="0"/>
              <a:pPr/>
              <a:t>15</a:t>
            </a:fld>
            <a:endParaRPr lang="en-US" altLang="x-none" sz="1200" b="0"/>
          </a:p>
        </p:txBody>
      </p:sp>
      <p:sp>
        <p:nvSpPr>
          <p:cNvPr id="29698"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8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2FA84BF5-9884-1349-8E49-5B8605CEA194}" type="slidenum">
              <a:rPr lang="en-US" altLang="x-none" sz="1200" b="0"/>
              <a:pPr/>
              <a:t>16</a:t>
            </a:fld>
            <a:endParaRPr lang="en-US" altLang="x-none" sz="1200" b="0"/>
          </a:p>
        </p:txBody>
      </p:sp>
      <p:sp>
        <p:nvSpPr>
          <p:cNvPr id="37890"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8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Used to explore the frequency distribution of responses selected by participants. This is used to see if any distractors (i.e., response options) for the test are not being considered by students as plausible. If a distractor is not distracting (i.e., not being selected), you may want to consider revising or removing. </a:t>
            </a:r>
          </a:p>
          <a:p>
            <a:endParaRPr lang="en-US" altLang="x-none" dirty="0">
              <a:ea typeface="ＭＳ Ｐゴシック" charset="-128"/>
            </a:endParaRPr>
          </a:p>
          <a:p>
            <a:r>
              <a:rPr lang="en-US" altLang="x-none" dirty="0">
                <a:ea typeface="ＭＳ Ｐゴシック" charset="-128"/>
              </a:rPr>
              <a:t>Could also be used to explore what misconceptions students may have regarding the material – i.e., why is option C for Q17 and Q20 being selected by so many students. </a:t>
            </a: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890FA4-2B69-F445-B419-B1CCFFB1FFAB}" type="slidenum">
              <a:rPr lang="en-US" altLang="x-none"/>
              <a:pPr/>
              <a:t>23</a:t>
            </a:fld>
            <a:endParaRPr lang="en-US"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latin typeface="+mn-lt"/>
                <a:ea typeface="+mn-ea"/>
                <a:cs typeface="+mn-cs"/>
              </a:rPr>
              <a:t>Item difficulty</a:t>
            </a:r>
            <a:r>
              <a:rPr lang="en-US" dirty="0" smtClean="0">
                <a:latin typeface="+mn-lt"/>
                <a:ea typeface="+mn-ea"/>
                <a:cs typeface="+mn-cs"/>
              </a:rPr>
              <a:t> is calculated as the mean percentage of correct answers for a given test item, and values range from 0.00 to 1.00, where 0 indicates no one got the item correct and 1 indicates everyone got the item correct. </a:t>
            </a:r>
          </a:p>
          <a:p>
            <a:pPr eaLnBrk="1" fontAlgn="auto" hangingPunct="1">
              <a:spcBef>
                <a:spcPts val="0"/>
              </a:spcBef>
              <a:spcAft>
                <a:spcPts val="0"/>
              </a:spcAft>
              <a:defRPr/>
            </a:pPr>
            <a:endParaRPr lang="en-US" b="1" dirty="0" smtClean="0">
              <a:latin typeface="+mn-lt"/>
              <a:ea typeface="+mn-ea"/>
              <a:cs typeface="+mn-cs"/>
            </a:endParaRPr>
          </a:p>
          <a:p>
            <a:pPr eaLnBrk="1" fontAlgn="auto" hangingPunct="1">
              <a:spcBef>
                <a:spcPts val="0"/>
              </a:spcBef>
              <a:spcAft>
                <a:spcPts val="0"/>
              </a:spcAft>
              <a:defRPr/>
            </a:pPr>
            <a:r>
              <a:rPr lang="en-US" b="1" dirty="0" smtClean="0">
                <a:latin typeface="+mn-lt"/>
                <a:ea typeface="+mn-ea"/>
                <a:cs typeface="+mn-cs"/>
              </a:rPr>
              <a:t>Item discrimination</a:t>
            </a:r>
            <a:r>
              <a:rPr lang="en-US" dirty="0" smtClean="0">
                <a:latin typeface="+mn-lt"/>
                <a:ea typeface="+mn-ea"/>
                <a:cs typeface="+mn-cs"/>
              </a:rPr>
              <a:t> refers to how well an item differentiates (distinguishes) between high and low test performers. Scores can range from -1 to +1, with scores closer to 1 showing stronger differentiation between the groups. Negative values indicate lower performers did better on average than high performers.  </a:t>
            </a:r>
          </a:p>
          <a:p>
            <a:pPr eaLnBrk="1" fontAlgn="auto" hangingPunct="1">
              <a:spcBef>
                <a:spcPts val="0"/>
              </a:spcBef>
              <a:spcAft>
                <a:spcPts val="0"/>
              </a:spcAft>
              <a:defRPr/>
            </a:pPr>
            <a:endParaRPr lang="en-US" dirty="0" smtClean="0">
              <a:latin typeface="+mn-lt"/>
              <a:ea typeface="+mn-ea"/>
              <a:cs typeface="+mn-cs"/>
            </a:endParaRPr>
          </a:p>
          <a:p>
            <a:pPr eaLnBrk="1" fontAlgn="auto" hangingPunct="1">
              <a:spcBef>
                <a:spcPts val="0"/>
              </a:spcBef>
              <a:spcAft>
                <a:spcPts val="0"/>
              </a:spcAft>
              <a:defRPr/>
            </a:pPr>
            <a:endParaRPr lang="en-US" dirty="0" smtClean="0">
              <a:latin typeface="+mn-lt"/>
              <a:ea typeface="+mn-ea"/>
              <a:cs typeface="+mn-cs"/>
            </a:endParaRPr>
          </a:p>
          <a:p>
            <a:pPr eaLnBrk="1" fontAlgn="auto" hangingPunct="1">
              <a:spcBef>
                <a:spcPts val="0"/>
              </a:spcBef>
              <a:spcAft>
                <a:spcPts val="0"/>
              </a:spcAft>
              <a:defRPr/>
            </a:pPr>
            <a:r>
              <a:rPr lang="en-US" dirty="0" smtClean="0">
                <a:latin typeface="+mn-lt"/>
                <a:ea typeface="+mn-ea"/>
                <a:cs typeface="+mn-cs"/>
              </a:rPr>
              <a:t>For the QBCI, item discrimination was computed by taking the mean score differences for high performers and low performers, where low performers are the lowest 25% of the sample, and high performers are typically the highest 25% of the sample. </a:t>
            </a:r>
          </a:p>
          <a:p>
            <a:pPr eaLnBrk="1" fontAlgn="auto" hangingPunct="1">
              <a:spcBef>
                <a:spcPts val="0"/>
              </a:spcBef>
              <a:spcAft>
                <a:spcPts val="0"/>
              </a:spcAft>
              <a:defRPr/>
            </a:pPr>
            <a:endParaRPr lang="en-US" dirty="0" smtClean="0">
              <a:latin typeface="+mn-lt"/>
              <a:ea typeface="+mn-ea"/>
              <a:cs typeface="+mn-cs"/>
            </a:endParaRPr>
          </a:p>
          <a:p>
            <a:pPr eaLnBrk="1" fontAlgn="auto" hangingPunct="1">
              <a:spcBef>
                <a:spcPts val="0"/>
              </a:spcBef>
              <a:spcAft>
                <a:spcPts val="0"/>
              </a:spcAft>
              <a:defRPr/>
            </a:pPr>
            <a:r>
              <a:rPr lang="en-US" dirty="0" smtClean="0">
                <a:latin typeface="+mn-lt"/>
                <a:ea typeface="+mn-ea"/>
                <a:cs typeface="+mn-cs"/>
              </a:rPr>
              <a:t>The trend lines are used to demonstrate the following rules of thumb: Item difficulty – too easy (greater than .80) and items that are too hard (less than .20). Item discrimination of at least .20. Want to pinpoint items that don’t discriminate well and/or are too hard/easy. Maybe Q19 for the spring administration….would want to review item to see if it should be revised or removed from a test. </a:t>
            </a:r>
            <a:endParaRPr lang="en-US" dirty="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E6F8CDA-E887-3D41-AEFD-A4E16E8C243F}" type="slidenum">
              <a:rPr lang="en-US" altLang="x-none"/>
              <a:pPr/>
              <a:t>24</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D09F22-E59A-F24D-A639-6928866F8033}" type="slidenum">
              <a:rPr lang="en-US" altLang="x-none"/>
              <a:pPr>
                <a:defRPr/>
              </a:pPr>
              <a:t>‹#›</a:t>
            </a:fld>
            <a:endParaRPr lang="en-US" altLang="x-none"/>
          </a:p>
        </p:txBody>
      </p:sp>
    </p:spTree>
    <p:extLst>
      <p:ext uri="{BB962C8B-B14F-4D97-AF65-F5344CB8AC3E}">
        <p14:creationId xmlns:p14="http://schemas.microsoft.com/office/powerpoint/2010/main" val="209370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59C54-AE24-3246-811F-E95B5491BC13}" type="slidenum">
              <a:rPr lang="en-US" altLang="x-none"/>
              <a:pPr>
                <a:defRPr/>
              </a:pPr>
              <a:t>‹#›</a:t>
            </a:fld>
            <a:endParaRPr lang="en-US" altLang="x-none"/>
          </a:p>
        </p:txBody>
      </p:sp>
    </p:spTree>
    <p:extLst>
      <p:ext uri="{BB962C8B-B14F-4D97-AF65-F5344CB8AC3E}">
        <p14:creationId xmlns:p14="http://schemas.microsoft.com/office/powerpoint/2010/main" val="68977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0D3816-F5BC-8E42-BCF5-CD87D6CD3695}" type="slidenum">
              <a:rPr lang="en-US" altLang="x-none"/>
              <a:pPr>
                <a:defRPr/>
              </a:pPr>
              <a:t>‹#›</a:t>
            </a:fld>
            <a:endParaRPr lang="en-US" altLang="x-none"/>
          </a:p>
        </p:txBody>
      </p:sp>
    </p:spTree>
    <p:extLst>
      <p:ext uri="{BB962C8B-B14F-4D97-AF65-F5344CB8AC3E}">
        <p14:creationId xmlns:p14="http://schemas.microsoft.com/office/powerpoint/2010/main" val="95248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F722B-0AB7-894C-8B0B-4A0742D2BB5D}" type="slidenum">
              <a:rPr lang="en-US" altLang="x-none"/>
              <a:pPr>
                <a:defRPr/>
              </a:pPr>
              <a:t>‹#›</a:t>
            </a:fld>
            <a:endParaRPr lang="en-US" altLang="x-none"/>
          </a:p>
        </p:txBody>
      </p:sp>
    </p:spTree>
    <p:extLst>
      <p:ext uri="{BB962C8B-B14F-4D97-AF65-F5344CB8AC3E}">
        <p14:creationId xmlns:p14="http://schemas.microsoft.com/office/powerpoint/2010/main" val="21906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B6CDC-397C-3B47-90DB-ABE366144C99}" type="slidenum">
              <a:rPr lang="en-US" altLang="x-none"/>
              <a:pPr>
                <a:defRPr/>
              </a:pPr>
              <a:t>‹#›</a:t>
            </a:fld>
            <a:endParaRPr lang="en-US" altLang="x-none"/>
          </a:p>
        </p:txBody>
      </p:sp>
    </p:spTree>
    <p:extLst>
      <p:ext uri="{BB962C8B-B14F-4D97-AF65-F5344CB8AC3E}">
        <p14:creationId xmlns:p14="http://schemas.microsoft.com/office/powerpoint/2010/main" val="100650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C01B3-A4D9-184E-A525-80E848D015EC}" type="slidenum">
              <a:rPr lang="en-US" altLang="x-none"/>
              <a:pPr>
                <a:defRPr/>
              </a:pPr>
              <a:t>‹#›</a:t>
            </a:fld>
            <a:endParaRPr lang="en-US" altLang="x-none"/>
          </a:p>
        </p:txBody>
      </p:sp>
    </p:spTree>
    <p:extLst>
      <p:ext uri="{BB962C8B-B14F-4D97-AF65-F5344CB8AC3E}">
        <p14:creationId xmlns:p14="http://schemas.microsoft.com/office/powerpoint/2010/main" val="52220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7D5151-B720-C842-B406-675DA7055436}" type="slidenum">
              <a:rPr lang="en-US" altLang="x-none"/>
              <a:pPr>
                <a:defRPr/>
              </a:pPr>
              <a:t>‹#›</a:t>
            </a:fld>
            <a:endParaRPr lang="en-US" altLang="x-none"/>
          </a:p>
        </p:txBody>
      </p:sp>
    </p:spTree>
    <p:extLst>
      <p:ext uri="{BB962C8B-B14F-4D97-AF65-F5344CB8AC3E}">
        <p14:creationId xmlns:p14="http://schemas.microsoft.com/office/powerpoint/2010/main" val="212542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A7CD6C-45C1-F749-A256-876057303DA0}" type="slidenum">
              <a:rPr lang="en-US" altLang="x-none"/>
              <a:pPr>
                <a:defRPr/>
              </a:pPr>
              <a:t>‹#›</a:t>
            </a:fld>
            <a:endParaRPr lang="en-US" altLang="x-none"/>
          </a:p>
        </p:txBody>
      </p:sp>
    </p:spTree>
    <p:extLst>
      <p:ext uri="{BB962C8B-B14F-4D97-AF65-F5344CB8AC3E}">
        <p14:creationId xmlns:p14="http://schemas.microsoft.com/office/powerpoint/2010/main" val="72715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C108AD-6A80-7E45-900A-07A36A7419A0}" type="slidenum">
              <a:rPr lang="en-US" altLang="x-none"/>
              <a:pPr>
                <a:defRPr/>
              </a:pPr>
              <a:t>‹#›</a:t>
            </a:fld>
            <a:endParaRPr lang="en-US" altLang="x-none"/>
          </a:p>
        </p:txBody>
      </p:sp>
    </p:spTree>
    <p:extLst>
      <p:ext uri="{BB962C8B-B14F-4D97-AF65-F5344CB8AC3E}">
        <p14:creationId xmlns:p14="http://schemas.microsoft.com/office/powerpoint/2010/main" val="1641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4E928-DAF2-2246-ADFE-0D4123C19E45}" type="slidenum">
              <a:rPr lang="en-US" altLang="x-none"/>
              <a:pPr>
                <a:defRPr/>
              </a:pPr>
              <a:t>‹#›</a:t>
            </a:fld>
            <a:endParaRPr lang="en-US" altLang="x-none"/>
          </a:p>
        </p:txBody>
      </p:sp>
    </p:spTree>
    <p:extLst>
      <p:ext uri="{BB962C8B-B14F-4D97-AF65-F5344CB8AC3E}">
        <p14:creationId xmlns:p14="http://schemas.microsoft.com/office/powerpoint/2010/main" val="101711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57355D-DB0E-3748-B6C0-C1CF975D2EBC}" type="slidenum">
              <a:rPr lang="en-US" altLang="x-none"/>
              <a:pPr>
                <a:defRPr/>
              </a:pPr>
              <a:t>‹#›</a:t>
            </a:fld>
            <a:endParaRPr lang="en-US" altLang="x-none"/>
          </a:p>
        </p:txBody>
      </p:sp>
    </p:spTree>
    <p:extLst>
      <p:ext uri="{BB962C8B-B14F-4D97-AF65-F5344CB8AC3E}">
        <p14:creationId xmlns:p14="http://schemas.microsoft.com/office/powerpoint/2010/main" val="698193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7171" tIns="48585" rIns="97171" bIns="48585"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7171" tIns="48585" rIns="97171" bIns="48585"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7171" tIns="48585" rIns="97171" bIns="48585" numCol="1" anchor="t" anchorCtr="0" compatLnSpc="1">
            <a:prstTxWarp prst="textNoShape">
              <a:avLst/>
            </a:prstTxWarp>
          </a:bodyPr>
          <a:lstStyle>
            <a:lvl1pPr algn="r" defTabSz="969963">
              <a:defRPr sz="1500" b="0"/>
            </a:lvl1pPr>
          </a:lstStyle>
          <a:p>
            <a:pPr>
              <a:defRPr/>
            </a:pPr>
            <a:fld id="{2E5DE48E-E718-4040-9CA4-A22578A2BC51}"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9963" rtl="0" eaLnBrk="1" fontAlgn="base" hangingPunct="1">
        <a:spcBef>
          <a:spcPct val="0"/>
        </a:spcBef>
        <a:spcAft>
          <a:spcPct val="0"/>
        </a:spcAft>
        <a:defRPr sz="4700">
          <a:solidFill>
            <a:schemeClr val="tx2"/>
          </a:solidFill>
          <a:latin typeface="+mj-lt"/>
          <a:ea typeface="+mj-ea"/>
          <a:cs typeface="ＭＳ Ｐゴシック" charset="0"/>
        </a:defRPr>
      </a:lvl1pPr>
      <a:lvl2pPr algn="ctr" defTabSz="969963" rtl="0" eaLnBrk="1" fontAlgn="base" hangingPunct="1">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1" fontAlgn="base" hangingPunct="1">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1" fontAlgn="base" hangingPunct="1">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1" fontAlgn="base" hangingPunct="1">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1" fontAlgn="base" hangingPunct="1">
        <a:spcBef>
          <a:spcPct val="0"/>
        </a:spcBef>
        <a:spcAft>
          <a:spcPct val="0"/>
        </a:spcAft>
        <a:defRPr sz="4700">
          <a:solidFill>
            <a:schemeClr val="tx2"/>
          </a:solidFill>
          <a:latin typeface="Times New Roman" charset="0"/>
          <a:ea typeface="ＭＳ Ｐゴシック" charset="0"/>
        </a:defRPr>
      </a:lvl6pPr>
      <a:lvl7pPr marL="914293" algn="ctr" defTabSz="971435" rtl="0" eaLnBrk="1" fontAlgn="base" hangingPunct="1">
        <a:spcBef>
          <a:spcPct val="0"/>
        </a:spcBef>
        <a:spcAft>
          <a:spcPct val="0"/>
        </a:spcAft>
        <a:defRPr sz="4700">
          <a:solidFill>
            <a:schemeClr val="tx2"/>
          </a:solidFill>
          <a:latin typeface="Times New Roman" charset="0"/>
          <a:ea typeface="ＭＳ Ｐゴシック" charset="0"/>
        </a:defRPr>
      </a:lvl7pPr>
      <a:lvl8pPr marL="1371438" algn="ctr" defTabSz="971435" rtl="0" eaLnBrk="1" fontAlgn="base" hangingPunct="1">
        <a:spcBef>
          <a:spcPct val="0"/>
        </a:spcBef>
        <a:spcAft>
          <a:spcPct val="0"/>
        </a:spcAft>
        <a:defRPr sz="4700">
          <a:solidFill>
            <a:schemeClr val="tx2"/>
          </a:solidFill>
          <a:latin typeface="Times New Roman" charset="0"/>
          <a:ea typeface="ＭＳ Ｐゴシック" charset="0"/>
        </a:defRPr>
      </a:lvl8pPr>
      <a:lvl9pPr marL="1828585" algn="ctr" defTabSz="971435" rtl="0" eaLnBrk="1" fontAlgn="base" hangingPunct="1">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1" fontAlgn="base" hangingPunct="1">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1" fontAlgn="base" hangingPunct="1">
        <a:spcBef>
          <a:spcPct val="20000"/>
        </a:spcBef>
        <a:spcAft>
          <a:spcPct val="0"/>
        </a:spcAft>
        <a:buChar char="–"/>
        <a:defRPr sz="3000">
          <a:solidFill>
            <a:schemeClr val="tx1"/>
          </a:solidFill>
          <a:latin typeface="+mn-lt"/>
          <a:ea typeface="+mn-ea"/>
        </a:defRPr>
      </a:lvl2pPr>
      <a:lvl3pPr marL="1212850" indent="-241300" algn="l" defTabSz="969963" rtl="0" eaLnBrk="1" fontAlgn="base" hangingPunct="1">
        <a:spcBef>
          <a:spcPct val="20000"/>
        </a:spcBef>
        <a:spcAft>
          <a:spcPct val="0"/>
        </a:spcAft>
        <a:buChar char="•"/>
        <a:defRPr sz="2600">
          <a:solidFill>
            <a:schemeClr val="tx1"/>
          </a:solidFill>
          <a:latin typeface="+mn-lt"/>
          <a:ea typeface="+mn-ea"/>
        </a:defRPr>
      </a:lvl3pPr>
      <a:lvl4pPr marL="1698625" indent="-241300" algn="l" defTabSz="969963" rtl="0" eaLnBrk="1" fontAlgn="base" hangingPunct="1">
        <a:spcBef>
          <a:spcPct val="20000"/>
        </a:spcBef>
        <a:spcAft>
          <a:spcPct val="0"/>
        </a:spcAft>
        <a:buChar char="–"/>
        <a:defRPr sz="2100">
          <a:solidFill>
            <a:schemeClr val="tx1"/>
          </a:solidFill>
          <a:latin typeface="+mn-lt"/>
          <a:ea typeface="+mn-ea"/>
        </a:defRPr>
      </a:lvl4pPr>
      <a:lvl5pPr marL="2184400" indent="-241300" algn="l" defTabSz="969963" rtl="0" eaLnBrk="1" fontAlgn="base" hangingPunct="1">
        <a:spcBef>
          <a:spcPct val="20000"/>
        </a:spcBef>
        <a:spcAft>
          <a:spcPct val="0"/>
        </a:spcAft>
        <a:buChar char="»"/>
        <a:defRPr sz="2100">
          <a:solidFill>
            <a:schemeClr val="tx1"/>
          </a:solidFill>
          <a:latin typeface="+mn-lt"/>
          <a:ea typeface="+mn-ea"/>
        </a:defRPr>
      </a:lvl5pPr>
      <a:lvl6pPr marL="2642876" indent="-242859" algn="l" defTabSz="971435" rtl="0" eaLnBrk="1" fontAlgn="base" hangingPunct="1">
        <a:spcBef>
          <a:spcPct val="20000"/>
        </a:spcBef>
        <a:spcAft>
          <a:spcPct val="0"/>
        </a:spcAft>
        <a:buChar char="»"/>
        <a:defRPr sz="2100">
          <a:solidFill>
            <a:schemeClr val="tx1"/>
          </a:solidFill>
          <a:latin typeface="+mn-lt"/>
          <a:ea typeface="+mn-ea"/>
        </a:defRPr>
      </a:lvl6pPr>
      <a:lvl7pPr marL="3100023" indent="-242859" algn="l" defTabSz="971435" rtl="0" eaLnBrk="1" fontAlgn="base" hangingPunct="1">
        <a:spcBef>
          <a:spcPct val="20000"/>
        </a:spcBef>
        <a:spcAft>
          <a:spcPct val="0"/>
        </a:spcAft>
        <a:buChar char="»"/>
        <a:defRPr sz="2100">
          <a:solidFill>
            <a:schemeClr val="tx1"/>
          </a:solidFill>
          <a:latin typeface="+mn-lt"/>
          <a:ea typeface="+mn-ea"/>
        </a:defRPr>
      </a:lvl7pPr>
      <a:lvl8pPr marL="3557169" indent="-242859" algn="l" defTabSz="971435" rtl="0" eaLnBrk="1" fontAlgn="base" hangingPunct="1">
        <a:spcBef>
          <a:spcPct val="20000"/>
        </a:spcBef>
        <a:spcAft>
          <a:spcPct val="0"/>
        </a:spcAft>
        <a:buChar char="»"/>
        <a:defRPr sz="2100">
          <a:solidFill>
            <a:schemeClr val="tx1"/>
          </a:solidFill>
          <a:latin typeface="+mn-lt"/>
          <a:ea typeface="+mn-ea"/>
        </a:defRPr>
      </a:lvl8pPr>
      <a:lvl9pPr marL="4014316" indent="-242859" algn="l" defTabSz="971435"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4.jpe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735013" y="939800"/>
            <a:ext cx="8029575" cy="1763713"/>
          </a:xfrm>
          <a:extLst>
            <a:ext uri="{909E8E84-426E-40dd-AFC4-6F175D3DCCD1}"/>
          </a:extLst>
        </p:spPr>
        <p:txBody>
          <a:bodyPr/>
          <a:lstStyle/>
          <a:p>
            <a:pPr defTabSz="971435">
              <a:defRPr/>
            </a:pPr>
            <a:r>
              <a:rPr lang="en-US" sz="4000" b="1" dirty="0">
                <a:solidFill>
                  <a:srgbClr val="0000F3"/>
                </a:solidFill>
              </a:rPr>
              <a:t>Undergraduate data science: Biological connections and assessing impacts</a:t>
            </a:r>
            <a:endParaRPr lang="en-US" dirty="0" smtClean="0">
              <a:latin typeface="Verdana" charset="0"/>
              <a:cs typeface="+mj-cs"/>
            </a:endParaRPr>
          </a:p>
        </p:txBody>
      </p:sp>
      <p:sp>
        <p:nvSpPr>
          <p:cNvPr id="321539" name="Rectangle 3"/>
          <p:cNvSpPr>
            <a:spLocks noGrp="1" noChangeArrowheads="1"/>
          </p:cNvSpPr>
          <p:nvPr>
            <p:ph type="subTitle" idx="1"/>
          </p:nvPr>
        </p:nvSpPr>
        <p:spPr>
          <a:xfrm>
            <a:off x="787400" y="3259138"/>
            <a:ext cx="7924800" cy="1931987"/>
          </a:xfrm>
        </p:spPr>
        <p:txBody>
          <a:bodyPr/>
          <a:lstStyle/>
          <a:p>
            <a:pPr defTabSz="971435">
              <a:defRPr/>
            </a:pPr>
            <a:r>
              <a:rPr lang="en-US" sz="3000" dirty="0">
                <a:solidFill>
                  <a:srgbClr val="CCFF33"/>
                </a:solidFill>
                <a:cs typeface="+mn-cs"/>
              </a:rPr>
              <a:t> </a:t>
            </a:r>
            <a:r>
              <a:rPr lang="en-US" sz="2600" dirty="0">
                <a:cs typeface="+mn-cs"/>
              </a:rPr>
              <a:t>Louis J. Gross</a:t>
            </a:r>
          </a:p>
          <a:p>
            <a:pPr defTabSz="971435">
              <a:defRPr/>
            </a:pPr>
            <a:r>
              <a:rPr lang="en-US" sz="2600" dirty="0">
                <a:cs typeface="+mn-cs"/>
              </a:rPr>
              <a:t>National Institute for Mathematical and Biological </a:t>
            </a:r>
            <a:r>
              <a:rPr lang="en-US" sz="2600" dirty="0" smtClean="0">
                <a:cs typeface="+mn-cs"/>
              </a:rPr>
              <a:t>Synthesis</a:t>
            </a:r>
          </a:p>
          <a:p>
            <a:pPr defTabSz="971435">
              <a:defRPr/>
            </a:pPr>
            <a:r>
              <a:rPr lang="en-US" sz="2600" dirty="0" smtClean="0">
                <a:cs typeface="+mn-cs"/>
              </a:rPr>
              <a:t>National Institute for STEM Evaluation and Research</a:t>
            </a:r>
            <a:endParaRPr lang="en-US" sz="2600" dirty="0">
              <a:cs typeface="+mn-cs"/>
            </a:endParaRPr>
          </a:p>
          <a:p>
            <a:pPr defTabSz="971435">
              <a:defRPr/>
            </a:pPr>
            <a:r>
              <a:rPr lang="en-US" sz="2600" dirty="0">
                <a:cs typeface="+mn-cs"/>
              </a:rPr>
              <a:t>Departments of Ecology and Evolutionary Biology and Mathematics</a:t>
            </a:r>
          </a:p>
          <a:p>
            <a:pPr defTabSz="971435">
              <a:defRPr/>
            </a:pPr>
            <a:r>
              <a:rPr lang="en-US" sz="2600" dirty="0">
                <a:cs typeface="+mn-cs"/>
              </a:rPr>
              <a:t>University of Tennessee, Knoxville</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pic>
        <p:nvPicPr>
          <p:cNvPr id="15364" name="Picture 13" descr="ut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525" y="0"/>
            <a:ext cx="1308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descr="NIMBioSlogoshadow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6899275"/>
            <a:ext cx="24082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nsf1_print.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00" y="0"/>
            <a:ext cx="876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
          <p:cNvSpPr txBox="1">
            <a:spLocks noChangeArrowheads="1"/>
          </p:cNvSpPr>
          <p:nvPr/>
        </p:nvSpPr>
        <p:spPr bwMode="auto">
          <a:xfrm>
            <a:off x="3149600" y="6757988"/>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800" b="0"/>
              <a:t>Funded by NSF awards DUE-1544375 and DBI-1300426</a:t>
            </a:r>
          </a:p>
        </p:txBody>
      </p:sp>
      <p:pic>
        <p:nvPicPr>
          <p:cNvPr id="1536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10488" y="6997700"/>
            <a:ext cx="17351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dirty="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599602"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5983062" y="890566"/>
            <a:ext cx="1537600" cy="369332"/>
          </a:xfrm>
          <a:prstGeom prst="rect">
            <a:avLst/>
          </a:prstGeom>
        </p:spPr>
        <p:txBody>
          <a:bodyPr wrap="none">
            <a:spAutoFit/>
          </a:bodyPr>
          <a:lstStyle/>
          <a:p>
            <a:r>
              <a:rPr lang="en-US" sz="1800" dirty="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10" name="TextBox 9"/>
          <p:cNvSpPr txBox="1"/>
          <p:nvPr/>
        </p:nvSpPr>
        <p:spPr>
          <a:xfrm>
            <a:off x="1058127" y="1622308"/>
            <a:ext cx="2099560" cy="369332"/>
          </a:xfrm>
          <a:prstGeom prst="rect">
            <a:avLst/>
          </a:prstGeom>
          <a:noFill/>
        </p:spPr>
        <p:txBody>
          <a:bodyPr wrap="square" rtlCol="0">
            <a:spAutoFit/>
          </a:bodyPr>
          <a:lstStyle/>
          <a:p>
            <a:r>
              <a:rPr lang="en-US" sz="1800" dirty="0" smtClean="0">
                <a:solidFill>
                  <a:srgbClr val="0070C0"/>
                </a:solidFill>
              </a:rPr>
              <a:t>Database Structure</a:t>
            </a:r>
            <a:endParaRPr lang="en-US" sz="1800" dirty="0">
              <a:solidFill>
                <a:srgbClr val="0070C0"/>
              </a:solidFill>
            </a:endParaRPr>
          </a:p>
        </p:txBody>
      </p:sp>
      <p:sp>
        <p:nvSpPr>
          <p:cNvPr id="11" name="TextBox 10"/>
          <p:cNvSpPr txBox="1"/>
          <p:nvPr/>
        </p:nvSpPr>
        <p:spPr>
          <a:xfrm>
            <a:off x="3579811" y="1349799"/>
            <a:ext cx="771167" cy="369332"/>
          </a:xfrm>
          <a:prstGeom prst="rect">
            <a:avLst/>
          </a:prstGeom>
          <a:noFill/>
        </p:spPr>
        <p:txBody>
          <a:bodyPr wrap="square" rtlCol="0">
            <a:spAutoFit/>
          </a:bodyPr>
          <a:lstStyle/>
          <a:p>
            <a:r>
              <a:rPr lang="en-US" sz="1800" smtClean="0">
                <a:solidFill>
                  <a:srgbClr val="0070C0"/>
                </a:solidFill>
              </a:rPr>
              <a:t>Hubs</a:t>
            </a:r>
            <a:endParaRPr lang="en-US" sz="1800" dirty="0">
              <a:solidFill>
                <a:srgbClr val="0070C0"/>
              </a:solidFill>
            </a:endParaRPr>
          </a:p>
        </p:txBody>
      </p:sp>
      <p:sp>
        <p:nvSpPr>
          <p:cNvPr id="12" name="TextBox 11"/>
          <p:cNvSpPr txBox="1"/>
          <p:nvPr/>
        </p:nvSpPr>
        <p:spPr>
          <a:xfrm>
            <a:off x="4557347" y="564212"/>
            <a:ext cx="1970210" cy="369332"/>
          </a:xfrm>
          <a:prstGeom prst="rect">
            <a:avLst/>
          </a:prstGeom>
          <a:noFill/>
        </p:spPr>
        <p:txBody>
          <a:bodyPr wrap="square" rtlCol="0">
            <a:spAutoFit/>
          </a:bodyPr>
          <a:lstStyle/>
          <a:p>
            <a:r>
              <a:rPr lang="en-US" sz="1800" smtClean="0">
                <a:solidFill>
                  <a:srgbClr val="0070C0"/>
                </a:solidFill>
              </a:rPr>
              <a:t>Cloud computing</a:t>
            </a:r>
            <a:endParaRPr lang="en-US" sz="1800" dirty="0">
              <a:solidFill>
                <a:srgbClr val="0070C0"/>
              </a:solidFill>
            </a:endParaRPr>
          </a:p>
        </p:txBody>
      </p:sp>
      <p:sp>
        <p:nvSpPr>
          <p:cNvPr id="13" name="TextBox 12"/>
          <p:cNvSpPr txBox="1"/>
          <p:nvPr/>
        </p:nvSpPr>
        <p:spPr>
          <a:xfrm>
            <a:off x="5312557" y="2034901"/>
            <a:ext cx="1176250" cy="369332"/>
          </a:xfrm>
          <a:prstGeom prst="rect">
            <a:avLst/>
          </a:prstGeom>
          <a:noFill/>
        </p:spPr>
        <p:txBody>
          <a:bodyPr wrap="square" rtlCol="0">
            <a:spAutoFit/>
          </a:bodyPr>
          <a:lstStyle/>
          <a:p>
            <a:r>
              <a:rPr lang="en-US" sz="1800" smtClean="0">
                <a:solidFill>
                  <a:srgbClr val="0070C0"/>
                </a:solidFill>
              </a:rPr>
              <a:t>Scripting</a:t>
            </a:r>
            <a:endParaRPr lang="en-US" sz="1800" dirty="0">
              <a:solidFill>
                <a:srgbClr val="0070C0"/>
              </a:solidFill>
            </a:endParaRPr>
          </a:p>
        </p:txBody>
      </p:sp>
      <p:sp>
        <p:nvSpPr>
          <p:cNvPr id="14" name="TextBox 13"/>
          <p:cNvSpPr txBox="1"/>
          <p:nvPr/>
        </p:nvSpPr>
        <p:spPr>
          <a:xfrm>
            <a:off x="6022870" y="1382194"/>
            <a:ext cx="1824142" cy="369332"/>
          </a:xfrm>
          <a:prstGeom prst="rect">
            <a:avLst/>
          </a:prstGeom>
          <a:noFill/>
        </p:spPr>
        <p:txBody>
          <a:bodyPr wrap="square" rtlCol="0">
            <a:spAutoFit/>
          </a:bodyPr>
          <a:lstStyle/>
          <a:p>
            <a:r>
              <a:rPr lang="en-US" sz="1800" dirty="0" smtClean="0">
                <a:solidFill>
                  <a:srgbClr val="0070C0"/>
                </a:solidFill>
              </a:rPr>
              <a:t>Coding</a:t>
            </a:r>
            <a:endParaRPr lang="en-US" sz="1800" dirty="0">
              <a:solidFill>
                <a:srgbClr val="0070C0"/>
              </a:solidFill>
            </a:endParaRPr>
          </a:p>
        </p:txBody>
      </p:sp>
      <p:sp>
        <p:nvSpPr>
          <p:cNvPr id="15" name="TextBox 14"/>
          <p:cNvSpPr txBox="1"/>
          <p:nvPr/>
        </p:nvSpPr>
        <p:spPr>
          <a:xfrm>
            <a:off x="6723008" y="1873862"/>
            <a:ext cx="1824142" cy="369332"/>
          </a:xfrm>
          <a:prstGeom prst="rect">
            <a:avLst/>
          </a:prstGeom>
          <a:noFill/>
        </p:spPr>
        <p:txBody>
          <a:bodyPr wrap="square" rtlCol="0">
            <a:spAutoFit/>
          </a:bodyPr>
          <a:lstStyle/>
          <a:p>
            <a:r>
              <a:rPr lang="en-US" sz="1800" dirty="0" smtClean="0">
                <a:solidFill>
                  <a:srgbClr val="7030A0"/>
                </a:solidFill>
              </a:rPr>
              <a:t>Metadata</a:t>
            </a:r>
            <a:endParaRPr lang="en-US" sz="1800" dirty="0">
              <a:solidFill>
                <a:srgbClr val="7030A0"/>
              </a:solidFill>
            </a:endParaRPr>
          </a:p>
        </p:txBody>
      </p:sp>
      <p:sp>
        <p:nvSpPr>
          <p:cNvPr id="16" name="TextBox 15"/>
          <p:cNvSpPr txBox="1"/>
          <p:nvPr/>
        </p:nvSpPr>
        <p:spPr>
          <a:xfrm>
            <a:off x="7693228" y="1461142"/>
            <a:ext cx="1795195" cy="369332"/>
          </a:xfrm>
          <a:prstGeom prst="rect">
            <a:avLst/>
          </a:prstGeom>
          <a:noFill/>
        </p:spPr>
        <p:txBody>
          <a:bodyPr wrap="square" rtlCol="0">
            <a:spAutoFit/>
          </a:bodyPr>
          <a:lstStyle/>
          <a:p>
            <a:r>
              <a:rPr lang="en-US" sz="1800" smtClean="0">
                <a:solidFill>
                  <a:srgbClr val="00B050"/>
                </a:solidFill>
              </a:rPr>
              <a:t>Energy Transfer</a:t>
            </a:r>
            <a:endParaRPr lang="en-US" sz="1800" dirty="0">
              <a:solidFill>
                <a:srgbClr val="00B050"/>
              </a:solidFill>
            </a:endParaRPr>
          </a:p>
        </p:txBody>
      </p:sp>
      <p:sp>
        <p:nvSpPr>
          <p:cNvPr id="17" name="TextBox 16"/>
          <p:cNvSpPr txBox="1"/>
          <p:nvPr/>
        </p:nvSpPr>
        <p:spPr>
          <a:xfrm>
            <a:off x="2293312" y="718860"/>
            <a:ext cx="2004656" cy="369332"/>
          </a:xfrm>
          <a:prstGeom prst="rect">
            <a:avLst/>
          </a:prstGeom>
          <a:noFill/>
        </p:spPr>
        <p:txBody>
          <a:bodyPr wrap="square" rtlCol="0">
            <a:spAutoFit/>
          </a:bodyPr>
          <a:lstStyle/>
          <a:p>
            <a:r>
              <a:rPr lang="en-US" sz="1800" smtClean="0">
                <a:solidFill>
                  <a:srgbClr val="00B050"/>
                </a:solidFill>
              </a:rPr>
              <a:t>Information  flow</a:t>
            </a:r>
            <a:endParaRPr lang="en-US" sz="1800" dirty="0">
              <a:solidFill>
                <a:srgbClr val="00B050"/>
              </a:solidFill>
            </a:endParaRPr>
          </a:p>
        </p:txBody>
      </p:sp>
      <p:sp>
        <p:nvSpPr>
          <p:cNvPr id="18" name="TextBox 17"/>
          <p:cNvSpPr txBox="1"/>
          <p:nvPr/>
        </p:nvSpPr>
        <p:spPr>
          <a:xfrm>
            <a:off x="758489" y="2212731"/>
            <a:ext cx="2393289" cy="369332"/>
          </a:xfrm>
          <a:prstGeom prst="rect">
            <a:avLst/>
          </a:prstGeom>
          <a:noFill/>
        </p:spPr>
        <p:txBody>
          <a:bodyPr wrap="square" rtlCol="0">
            <a:spAutoFit/>
          </a:bodyPr>
          <a:lstStyle/>
          <a:p>
            <a:r>
              <a:rPr lang="en-US" sz="1800" dirty="0" smtClean="0">
                <a:solidFill>
                  <a:srgbClr val="00B050"/>
                </a:solidFill>
              </a:rPr>
              <a:t>Structure/Function</a:t>
            </a:r>
            <a:endParaRPr lang="en-US" sz="1800" dirty="0">
              <a:solidFill>
                <a:srgbClr val="00B050"/>
              </a:solidFill>
            </a:endParaRPr>
          </a:p>
        </p:txBody>
      </p:sp>
      <p:sp>
        <p:nvSpPr>
          <p:cNvPr id="19" name="TextBox 18"/>
          <p:cNvSpPr txBox="1"/>
          <p:nvPr/>
        </p:nvSpPr>
        <p:spPr>
          <a:xfrm>
            <a:off x="633878" y="255540"/>
            <a:ext cx="1396067" cy="369332"/>
          </a:xfrm>
          <a:prstGeom prst="rect">
            <a:avLst/>
          </a:prstGeom>
          <a:noFill/>
        </p:spPr>
        <p:txBody>
          <a:bodyPr wrap="square" rtlCol="0">
            <a:spAutoFit/>
          </a:bodyPr>
          <a:lstStyle/>
          <a:p>
            <a:r>
              <a:rPr lang="en-US" sz="1800" dirty="0" smtClean="0">
                <a:solidFill>
                  <a:srgbClr val="0070C0"/>
                </a:solidFill>
              </a:rPr>
              <a:t>Algorithms</a:t>
            </a:r>
            <a:endParaRPr lang="en-US" sz="1800" dirty="0">
              <a:solidFill>
                <a:srgbClr val="0070C0"/>
              </a:solidFill>
            </a:endParaRPr>
          </a:p>
        </p:txBody>
      </p:sp>
      <p:sp>
        <p:nvSpPr>
          <p:cNvPr id="20" name="TextBox 19"/>
          <p:cNvSpPr txBox="1"/>
          <p:nvPr/>
        </p:nvSpPr>
        <p:spPr>
          <a:xfrm>
            <a:off x="4423997" y="1316153"/>
            <a:ext cx="1621675" cy="369332"/>
          </a:xfrm>
          <a:prstGeom prst="rect">
            <a:avLst/>
          </a:prstGeom>
          <a:noFill/>
        </p:spPr>
        <p:txBody>
          <a:bodyPr wrap="square" rtlCol="0">
            <a:spAutoFit/>
          </a:bodyPr>
          <a:lstStyle/>
          <a:p>
            <a:r>
              <a:rPr lang="en-US" sz="1800" dirty="0" smtClean="0">
                <a:solidFill>
                  <a:srgbClr val="7030A0"/>
                </a:solidFill>
              </a:rPr>
              <a:t>Data mining</a:t>
            </a:r>
            <a:endParaRPr lang="en-US" sz="1800" dirty="0">
              <a:solidFill>
                <a:srgbClr val="7030A0"/>
              </a:solidFill>
            </a:endParaRPr>
          </a:p>
        </p:txBody>
      </p:sp>
      <p:sp>
        <p:nvSpPr>
          <p:cNvPr id="21" name="TextBox 20"/>
          <p:cNvSpPr txBox="1"/>
          <p:nvPr/>
        </p:nvSpPr>
        <p:spPr>
          <a:xfrm>
            <a:off x="6973762" y="1067316"/>
            <a:ext cx="1621675" cy="369332"/>
          </a:xfrm>
          <a:prstGeom prst="rect">
            <a:avLst/>
          </a:prstGeom>
          <a:noFill/>
        </p:spPr>
        <p:txBody>
          <a:bodyPr wrap="square" rtlCol="0">
            <a:spAutoFit/>
          </a:bodyPr>
          <a:lstStyle/>
          <a:p>
            <a:r>
              <a:rPr lang="en-US" sz="1800" dirty="0" smtClean="0">
                <a:solidFill>
                  <a:srgbClr val="7030A0"/>
                </a:solidFill>
              </a:rPr>
              <a:t>Provenance</a:t>
            </a:r>
            <a:endParaRPr lang="en-US" sz="1800" dirty="0">
              <a:solidFill>
                <a:srgbClr val="7030A0"/>
              </a:solidFill>
            </a:endParaRPr>
          </a:p>
        </p:txBody>
      </p:sp>
      <p:sp>
        <p:nvSpPr>
          <p:cNvPr id="23" name="TextBox 22"/>
          <p:cNvSpPr txBox="1"/>
          <p:nvPr/>
        </p:nvSpPr>
        <p:spPr>
          <a:xfrm>
            <a:off x="2750492" y="56995"/>
            <a:ext cx="1621675" cy="369332"/>
          </a:xfrm>
          <a:prstGeom prst="rect">
            <a:avLst/>
          </a:prstGeom>
          <a:noFill/>
        </p:spPr>
        <p:txBody>
          <a:bodyPr wrap="square" rtlCol="0">
            <a:spAutoFit/>
          </a:bodyPr>
          <a:lstStyle/>
          <a:p>
            <a:r>
              <a:rPr lang="en-US" sz="1800" dirty="0" smtClean="0">
                <a:solidFill>
                  <a:srgbClr val="7030A0"/>
                </a:solidFill>
              </a:rPr>
              <a:t>Curation</a:t>
            </a:r>
            <a:endParaRPr lang="en-US" sz="1800" dirty="0">
              <a:solidFill>
                <a:srgbClr val="7030A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dirty="0" smtClean="0">
                <a:solidFill>
                  <a:srgbClr val="FF0000"/>
                </a:solidFill>
              </a:rPr>
              <a:t>Linear algebra</a:t>
            </a:r>
            <a:endParaRPr lang="en-US" sz="1800" dirty="0">
              <a:solidFill>
                <a:srgbClr val="FF0000"/>
              </a:solidFill>
            </a:endParaRPr>
          </a:p>
        </p:txBody>
      </p:sp>
      <p:sp>
        <p:nvSpPr>
          <p:cNvPr id="25" name="TextBox 24"/>
          <p:cNvSpPr txBox="1"/>
          <p:nvPr/>
        </p:nvSpPr>
        <p:spPr>
          <a:xfrm>
            <a:off x="76575" y="742497"/>
            <a:ext cx="1621675" cy="369332"/>
          </a:xfrm>
          <a:prstGeom prst="rect">
            <a:avLst/>
          </a:prstGeom>
          <a:noFill/>
        </p:spPr>
        <p:txBody>
          <a:bodyPr wrap="square" rtlCol="0">
            <a:spAutoFit/>
          </a:bodyPr>
          <a:lstStyle/>
          <a:p>
            <a:r>
              <a:rPr lang="en-US" sz="1800" dirty="0" smtClean="0">
                <a:solidFill>
                  <a:srgbClr val="7030A0"/>
                </a:solidFill>
              </a:rPr>
              <a:t>Workflows</a:t>
            </a:r>
            <a:endParaRPr lang="en-US" sz="1800" dirty="0">
              <a:solidFill>
                <a:srgbClr val="7030A0"/>
              </a:solidFill>
            </a:endParaRPr>
          </a:p>
        </p:txBody>
      </p:sp>
      <p:sp>
        <p:nvSpPr>
          <p:cNvPr id="26" name="TextBox 25"/>
          <p:cNvSpPr txBox="1"/>
          <p:nvPr/>
        </p:nvSpPr>
        <p:spPr>
          <a:xfrm>
            <a:off x="2361547" y="1421340"/>
            <a:ext cx="1621675" cy="369332"/>
          </a:xfrm>
          <a:prstGeom prst="rect">
            <a:avLst/>
          </a:prstGeom>
          <a:noFill/>
        </p:spPr>
        <p:txBody>
          <a:bodyPr wrap="square" rtlCol="0">
            <a:spAutoFit/>
          </a:bodyPr>
          <a:lstStyle/>
          <a:p>
            <a:r>
              <a:rPr lang="en-US" sz="1800" dirty="0" smtClean="0">
                <a:solidFill>
                  <a:srgbClr val="7030A0"/>
                </a:solidFill>
              </a:rPr>
              <a:t>Citation</a:t>
            </a:r>
            <a:endParaRPr lang="en-US" sz="1800" dirty="0">
              <a:solidFill>
                <a:srgbClr val="7030A0"/>
              </a:solidFill>
            </a:endParaRPr>
          </a:p>
        </p:txBody>
      </p:sp>
      <p:sp>
        <p:nvSpPr>
          <p:cNvPr id="27" name="TextBox 26"/>
          <p:cNvSpPr txBox="1"/>
          <p:nvPr/>
        </p:nvSpPr>
        <p:spPr>
          <a:xfrm>
            <a:off x="6476140" y="19369"/>
            <a:ext cx="1621675" cy="369332"/>
          </a:xfrm>
          <a:prstGeom prst="rect">
            <a:avLst/>
          </a:prstGeom>
          <a:noFill/>
        </p:spPr>
        <p:txBody>
          <a:bodyPr wrap="square" rtlCol="0">
            <a:spAutoFit/>
          </a:bodyPr>
          <a:lstStyle/>
          <a:p>
            <a:r>
              <a:rPr lang="en-US" sz="1800" dirty="0" smtClean="0">
                <a:solidFill>
                  <a:srgbClr val="7030A0"/>
                </a:solidFill>
              </a:rPr>
              <a:t>Backup</a:t>
            </a:r>
            <a:endParaRPr lang="en-US" sz="1800" dirty="0">
              <a:solidFill>
                <a:srgbClr val="7030A0"/>
              </a:solidFill>
            </a:endParaRPr>
          </a:p>
        </p:txBody>
      </p:sp>
      <p:sp>
        <p:nvSpPr>
          <p:cNvPr id="28" name="TextBox 27"/>
          <p:cNvSpPr txBox="1"/>
          <p:nvPr/>
        </p:nvSpPr>
        <p:spPr>
          <a:xfrm>
            <a:off x="3489956" y="2290643"/>
            <a:ext cx="2177941" cy="369332"/>
          </a:xfrm>
          <a:prstGeom prst="rect">
            <a:avLst/>
          </a:prstGeom>
          <a:noFill/>
        </p:spPr>
        <p:txBody>
          <a:bodyPr wrap="square" rtlCol="0">
            <a:spAutoFit/>
          </a:bodyPr>
          <a:lstStyle/>
          <a:p>
            <a:r>
              <a:rPr lang="en-US" sz="1800" dirty="0" smtClean="0"/>
              <a:t>Bayes Methods</a:t>
            </a:r>
            <a:endParaRPr lang="en-US" sz="1800" dirty="0"/>
          </a:p>
        </p:txBody>
      </p:sp>
      <p:sp>
        <p:nvSpPr>
          <p:cNvPr id="29" name="TextBox 28"/>
          <p:cNvSpPr txBox="1"/>
          <p:nvPr/>
        </p:nvSpPr>
        <p:spPr>
          <a:xfrm>
            <a:off x="311586" y="1329037"/>
            <a:ext cx="2177941" cy="369332"/>
          </a:xfrm>
          <a:prstGeom prst="rect">
            <a:avLst/>
          </a:prstGeom>
          <a:noFill/>
        </p:spPr>
        <p:txBody>
          <a:bodyPr wrap="square" rtlCol="0">
            <a:spAutoFit/>
          </a:bodyPr>
          <a:lstStyle/>
          <a:p>
            <a:r>
              <a:rPr lang="en-US" sz="1800" dirty="0" smtClean="0"/>
              <a:t>Hypothesis testing</a:t>
            </a:r>
            <a:endParaRPr lang="en-US" sz="1800" dirty="0"/>
          </a:p>
        </p:txBody>
      </p:sp>
      <p:sp>
        <p:nvSpPr>
          <p:cNvPr id="30" name="TextBox 29"/>
          <p:cNvSpPr txBox="1"/>
          <p:nvPr/>
        </p:nvSpPr>
        <p:spPr>
          <a:xfrm>
            <a:off x="4223587" y="921810"/>
            <a:ext cx="2177941" cy="369332"/>
          </a:xfrm>
          <a:prstGeom prst="rect">
            <a:avLst/>
          </a:prstGeom>
          <a:noFill/>
        </p:spPr>
        <p:txBody>
          <a:bodyPr wrap="square" rtlCol="0">
            <a:spAutoFit/>
          </a:bodyPr>
          <a:lstStyle/>
          <a:p>
            <a:r>
              <a:rPr lang="en-US" sz="1800" smtClean="0"/>
              <a:t>Likelihood</a:t>
            </a:r>
            <a:endParaRPr lang="en-US" sz="1800" dirty="0"/>
          </a:p>
        </p:txBody>
      </p:sp>
      <p:sp>
        <p:nvSpPr>
          <p:cNvPr id="31" name="TextBox 30"/>
          <p:cNvSpPr txBox="1"/>
          <p:nvPr/>
        </p:nvSpPr>
        <p:spPr>
          <a:xfrm>
            <a:off x="4423997" y="40444"/>
            <a:ext cx="2177941" cy="369332"/>
          </a:xfrm>
          <a:prstGeom prst="rect">
            <a:avLst/>
          </a:prstGeom>
          <a:noFill/>
        </p:spPr>
        <p:txBody>
          <a:bodyPr wrap="square" rtlCol="0">
            <a:spAutoFit/>
          </a:bodyPr>
          <a:lstStyle/>
          <a:p>
            <a:r>
              <a:rPr lang="en-US" sz="1800" dirty="0" smtClean="0"/>
              <a:t>Distributions</a:t>
            </a:r>
            <a:endParaRPr lang="en-US" sz="1800" dirty="0"/>
          </a:p>
        </p:txBody>
      </p:sp>
      <p:sp>
        <p:nvSpPr>
          <p:cNvPr id="32" name="TextBox 31"/>
          <p:cNvSpPr txBox="1"/>
          <p:nvPr/>
        </p:nvSpPr>
        <p:spPr>
          <a:xfrm>
            <a:off x="5034091" y="1655255"/>
            <a:ext cx="2177941" cy="369332"/>
          </a:xfrm>
          <a:prstGeom prst="rect">
            <a:avLst/>
          </a:prstGeom>
          <a:noFill/>
        </p:spPr>
        <p:txBody>
          <a:bodyPr wrap="square" rtlCol="0">
            <a:spAutoFit/>
          </a:bodyPr>
          <a:lstStyle/>
          <a:p>
            <a:r>
              <a:rPr lang="en-US" sz="1800" smtClean="0"/>
              <a:t>Regression</a:t>
            </a:r>
            <a:endParaRPr lang="en-US" sz="1800" dirty="0"/>
          </a:p>
        </p:txBody>
      </p:sp>
      <p:sp>
        <p:nvSpPr>
          <p:cNvPr id="33" name="TextBox 32"/>
          <p:cNvSpPr txBox="1"/>
          <p:nvPr/>
        </p:nvSpPr>
        <p:spPr>
          <a:xfrm>
            <a:off x="7874175" y="1817195"/>
            <a:ext cx="2177941" cy="369332"/>
          </a:xfrm>
          <a:prstGeom prst="rect">
            <a:avLst/>
          </a:prstGeom>
          <a:noFill/>
        </p:spPr>
        <p:txBody>
          <a:bodyPr wrap="square" rtlCol="0">
            <a:spAutoFit/>
          </a:bodyPr>
          <a:lstStyle/>
          <a:p>
            <a:r>
              <a:rPr lang="en-US" sz="1800" dirty="0" smtClean="0"/>
              <a:t>ANOVA</a:t>
            </a:r>
            <a:endParaRPr lang="en-US" sz="1800" dirty="0"/>
          </a:p>
        </p:txBody>
      </p:sp>
      <p:sp>
        <p:nvSpPr>
          <p:cNvPr id="34" name="TextBox 33"/>
          <p:cNvSpPr txBox="1"/>
          <p:nvPr/>
        </p:nvSpPr>
        <p:spPr>
          <a:xfrm>
            <a:off x="305487" y="-20948"/>
            <a:ext cx="2177941" cy="369332"/>
          </a:xfrm>
          <a:prstGeom prst="rect">
            <a:avLst/>
          </a:prstGeom>
          <a:noFill/>
        </p:spPr>
        <p:txBody>
          <a:bodyPr wrap="square" rtlCol="0">
            <a:spAutoFit/>
          </a:bodyPr>
          <a:lstStyle/>
          <a:p>
            <a:r>
              <a:rPr lang="en-US" sz="1800" dirty="0" smtClean="0"/>
              <a:t>Inference</a:t>
            </a:r>
            <a:endParaRPr lang="en-US" sz="1800" dirty="0"/>
          </a:p>
        </p:txBody>
      </p:sp>
      <p:sp>
        <p:nvSpPr>
          <p:cNvPr id="35" name="TextBox 34"/>
          <p:cNvSpPr txBox="1"/>
          <p:nvPr/>
        </p:nvSpPr>
        <p:spPr>
          <a:xfrm>
            <a:off x="1258705" y="669820"/>
            <a:ext cx="1007542" cy="369332"/>
          </a:xfrm>
          <a:prstGeom prst="rect">
            <a:avLst/>
          </a:prstGeom>
          <a:noFill/>
        </p:spPr>
        <p:txBody>
          <a:bodyPr wrap="square" rtlCol="0">
            <a:spAutoFit/>
          </a:bodyPr>
          <a:lstStyle/>
          <a:p>
            <a:r>
              <a:rPr lang="en-US" sz="1800" dirty="0" smtClean="0">
                <a:solidFill>
                  <a:srgbClr val="00B050"/>
                </a:solidFill>
              </a:rPr>
              <a:t>Systems</a:t>
            </a:r>
            <a:endParaRPr lang="en-US" sz="1800" dirty="0">
              <a:solidFill>
                <a:srgbClr val="00B050"/>
              </a:solidFill>
            </a:endParaRPr>
          </a:p>
        </p:txBody>
      </p:sp>
      <p:sp>
        <p:nvSpPr>
          <p:cNvPr id="36" name="TextBox 35"/>
          <p:cNvSpPr txBox="1"/>
          <p:nvPr/>
        </p:nvSpPr>
        <p:spPr>
          <a:xfrm>
            <a:off x="7693803" y="282644"/>
            <a:ext cx="1227870" cy="369332"/>
          </a:xfrm>
          <a:prstGeom prst="rect">
            <a:avLst/>
          </a:prstGeom>
          <a:noFill/>
        </p:spPr>
        <p:txBody>
          <a:bodyPr wrap="square" rtlCol="0">
            <a:spAutoFit/>
          </a:bodyPr>
          <a:lstStyle/>
          <a:p>
            <a:r>
              <a:rPr lang="en-US" sz="1800" smtClean="0">
                <a:solidFill>
                  <a:srgbClr val="00B050"/>
                </a:solidFill>
              </a:rPr>
              <a:t>Evolution</a:t>
            </a:r>
            <a:endParaRPr lang="en-US" sz="1800" dirty="0">
              <a:solidFill>
                <a:srgbClr val="00B050"/>
              </a:solidFill>
            </a:endParaRPr>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
        <p:nvSpPr>
          <p:cNvPr id="2" name="TextBox 1"/>
          <p:cNvSpPr txBox="1"/>
          <p:nvPr/>
        </p:nvSpPr>
        <p:spPr>
          <a:xfrm>
            <a:off x="725305" y="7035744"/>
            <a:ext cx="1066800" cy="369332"/>
          </a:xfrm>
          <a:prstGeom prst="rect">
            <a:avLst/>
          </a:prstGeom>
          <a:noFill/>
        </p:spPr>
        <p:txBody>
          <a:bodyPr wrap="square" rtlCol="0">
            <a:spAutoFit/>
          </a:bodyPr>
          <a:lstStyle/>
          <a:p>
            <a:r>
              <a:rPr lang="en-US" sz="1800" smtClean="0"/>
              <a:t>1</a:t>
            </a:r>
            <a:endParaRPr lang="en-US" sz="1800" dirty="0"/>
          </a:p>
        </p:txBody>
      </p:sp>
      <p:sp>
        <p:nvSpPr>
          <p:cNvPr id="38" name="TextBox 37"/>
          <p:cNvSpPr txBox="1"/>
          <p:nvPr/>
        </p:nvSpPr>
        <p:spPr>
          <a:xfrm>
            <a:off x="4168034" y="7035744"/>
            <a:ext cx="1066800" cy="369332"/>
          </a:xfrm>
          <a:prstGeom prst="rect">
            <a:avLst/>
          </a:prstGeom>
          <a:noFill/>
        </p:spPr>
        <p:txBody>
          <a:bodyPr wrap="square" rtlCol="0">
            <a:spAutoFit/>
          </a:bodyPr>
          <a:lstStyle/>
          <a:p>
            <a:r>
              <a:rPr lang="en-US" sz="1800" dirty="0"/>
              <a:t>3</a:t>
            </a:r>
          </a:p>
        </p:txBody>
      </p:sp>
      <p:sp>
        <p:nvSpPr>
          <p:cNvPr id="39" name="TextBox 38"/>
          <p:cNvSpPr txBox="1"/>
          <p:nvPr/>
        </p:nvSpPr>
        <p:spPr>
          <a:xfrm>
            <a:off x="2217092" y="7018599"/>
            <a:ext cx="1066800" cy="369332"/>
          </a:xfrm>
          <a:prstGeom prst="rect">
            <a:avLst/>
          </a:prstGeom>
          <a:noFill/>
        </p:spPr>
        <p:txBody>
          <a:bodyPr wrap="square" rtlCol="0">
            <a:spAutoFit/>
          </a:bodyPr>
          <a:lstStyle/>
          <a:p>
            <a:r>
              <a:rPr lang="en-US" sz="1800"/>
              <a:t>2</a:t>
            </a:r>
            <a:endParaRPr lang="en-US" sz="1800" dirty="0"/>
          </a:p>
        </p:txBody>
      </p:sp>
      <p:sp>
        <p:nvSpPr>
          <p:cNvPr id="40" name="TextBox 39"/>
          <p:cNvSpPr txBox="1"/>
          <p:nvPr/>
        </p:nvSpPr>
        <p:spPr>
          <a:xfrm>
            <a:off x="6022870" y="7018599"/>
            <a:ext cx="1066800" cy="369332"/>
          </a:xfrm>
          <a:prstGeom prst="rect">
            <a:avLst/>
          </a:prstGeom>
          <a:noFill/>
        </p:spPr>
        <p:txBody>
          <a:bodyPr wrap="square" rtlCol="0">
            <a:spAutoFit/>
          </a:bodyPr>
          <a:lstStyle/>
          <a:p>
            <a:r>
              <a:rPr lang="en-US" sz="1800" dirty="0"/>
              <a:t>4</a:t>
            </a:r>
          </a:p>
        </p:txBody>
      </p:sp>
      <p:sp>
        <p:nvSpPr>
          <p:cNvPr id="41" name="TextBox 40"/>
          <p:cNvSpPr txBox="1"/>
          <p:nvPr/>
        </p:nvSpPr>
        <p:spPr>
          <a:xfrm>
            <a:off x="7903122" y="7018599"/>
            <a:ext cx="1066800" cy="369332"/>
          </a:xfrm>
          <a:prstGeom prst="rect">
            <a:avLst/>
          </a:prstGeom>
          <a:noFill/>
        </p:spPr>
        <p:txBody>
          <a:bodyPr wrap="square" rtlCol="0">
            <a:spAutoFit/>
          </a:bodyPr>
          <a:lstStyle/>
          <a:p>
            <a:r>
              <a:rPr lang="en-US" sz="1800"/>
              <a:t>5</a:t>
            </a:r>
            <a:endParaRPr lang="en-US" sz="1800" dirty="0"/>
          </a:p>
        </p:txBody>
      </p:sp>
      <p:sp>
        <p:nvSpPr>
          <p:cNvPr id="42" name="TextBox 41"/>
          <p:cNvSpPr txBox="1"/>
          <p:nvPr/>
        </p:nvSpPr>
        <p:spPr>
          <a:xfrm>
            <a:off x="1260110" y="7667625"/>
            <a:ext cx="1066800" cy="369332"/>
          </a:xfrm>
          <a:prstGeom prst="rect">
            <a:avLst/>
          </a:prstGeom>
          <a:noFill/>
        </p:spPr>
        <p:txBody>
          <a:bodyPr wrap="square" rtlCol="0">
            <a:spAutoFit/>
          </a:bodyPr>
          <a:lstStyle/>
          <a:p>
            <a:r>
              <a:rPr lang="en-US" sz="1800" dirty="0" smtClean="0"/>
              <a:t>Course1</a:t>
            </a:r>
            <a:endParaRPr lang="en-US" sz="1800" dirty="0"/>
          </a:p>
        </p:txBody>
      </p:sp>
    </p:spTree>
    <p:extLst>
      <p:ext uri="{BB962C8B-B14F-4D97-AF65-F5344CB8AC3E}">
        <p14:creationId xmlns:p14="http://schemas.microsoft.com/office/powerpoint/2010/main" val="15246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698 0.02959 L -0.03698 0.02959 C -0.04303 0.03358 -0.04925 0.03673 -0.05479 0.04156 C -0.05799 0.04429 -0.05984 0.04891 -0.06286 0.05164 C -0.06639 0.05499 -0.07042 0.05688 -0.07412 0.05961 C -0.07748 0.06234 -0.08084 0.06486 -0.08387 0.0678 C -0.08572 0.06948 -0.08689 0.07221 -0.08874 0.07389 C -0.09059 0.07556 -0.09311 0.07619 -0.09513 0.07787 C -0.10051 0.08207 -0.10639 0.08942 -0.11126 0.09404 C -0.11597 0.09823 -0.12168 0.10096 -0.12572 0.106 C -0.15748 0.14546 -0.12387 0.10663 -0.14353 0.12426 C -0.14538 0.12594 -0.14656 0.12846 -0.14841 0.13014 C -0.14992 0.13182 -0.1516 0.13287 -0.15328 0.13434 C -0.15429 0.13623 -0.15496 0.13875 -0.15647 0.14022 C -0.15782 0.14169 -0.15984 0.14148 -0.16135 0.14232 C -0.16303 0.14336 -0.16471 0.14483 -0.16605 0.1463 C -0.1679 0.14819 -0.16891 0.15092 -0.17093 0.15239 C -0.17395 0.15449 -0.18068 0.15638 -0.18068 0.15638 C -0.20252 0.17695 -0.16925 0.14462 -0.19362 0.17254 C -0.19748 0.17716 -0.20219 0.18052 -0.20639 0.18472 C -0.21059 0.1885 -0.21597 0.19353 -0.21933 0.19878 C -0.22773 0.21137 -0.21496 0.19836 -0.23227 0.21284 L -0.23715 0.21683 C -0.24404 0.22964 -0.2432 0.22922 -0.2516 0.24097 C -0.25311 0.24328 -0.25513 0.24475 -0.25647 0.24706 C -0.25782 0.24958 -0.25849 0.25252 -0.25967 0.25525 C -0.26101 0.25818 -0.26555 0.26763 -0.26773 0.2712 C -0.26874 0.27288 -0.27614 0.28358 -0.27748 0.28736 C -0.27883 0.29135 -0.27899 0.29576 -0.28068 0.29954 C -0.28236 0.30289 -0.2842 0.30604 -0.28555 0.30961 C -0.28857 0.31696 -0.28605 0.31654 -0.28874 0.32577 C -0.28941 0.32787 -0.29093 0.32976 -0.29194 0.33165 C -0.29244 0.33438 -0.29294 0.33711 -0.29362 0.33984 C -0.29463 0.34383 -0.29681 0.3518 -0.29681 0.3518 C -0.29849 0.38203 -0.29731 0.41268 -0.30168 0.44248 C -0.30286 0.45004 -0.30908 0.45487 -0.31294 0.46075 C -0.32706 0.48195 -0.3232 0.4746 -0.33715 0.49286 C -0.34538 0.50357 -0.35479 0.51301 -0.36135 0.52519 C -0.36353 0.52918 -0.36656 0.53274 -0.36773 0.53736 C -0.36941 0.54324 -0.3716 0.54912 -0.37261 0.55541 C -0.37463 0.56759 -0.37345 0.56213 -0.3758 0.57158 C -0.37496 0.57745 -0.37446 0.58228 -0.37261 0.58774 C -0.37177 0.59047 -0.37042 0.59299 -0.36941 0.59572 C -0.36874 0.59761 -0.36857 0.59991 -0.36773 0.6018 C -0.36689 0.6039 -0.36538 0.60558 -0.36454 0.60789 C -0.3632 0.61167 -0.3632 0.61629 -0.36135 0.61986 C -0.36034 0.62195 -0.35899 0.62363 -0.35815 0.62594 C -0.35681 0.62972 -0.35496 0.63812 -0.35496 0.63812 L -0.35496 0.63812 " pathEditMode="relative" ptsTypes="AAAAAAAAAAAAAAAAAAAAAAAAAAAAAAAAAAAAAAAAAAAAA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051 0.03002 L -0.02051 0.03023 C -0.02152 0.05353 -0.02538 0.07704 -0.0237 0.10055 C -0.02269 0.1165 -0.02236 0.13287 -0.02051 0.14883 C -0.02017 0.15177 -0.01866 0.15428 -0.01732 0.1568 C -0.00387 0.18199 -0.01244 0.16499 -0.00118 0.18115 C 0.00453 0.18913 0.00302 0.19018 0.01008 0.19711 C 0.01831 0.20508 0.01764 0.20172 0.02638 0.20718 C 0.02907 0.20907 0.03142 0.2118 0.03445 0.21327 C 0.03848 0.21537 0.04302 0.216 0.04722 0.21726 C 0.05109 0.21852 0.05479 0.2202 0.05865 0.22145 C 0.06823 0.2246 0.07663 0.22628 0.08605 0.23153 C 0.09008 0.23363 0.09361 0.23657 0.09731 0.23951 C 0.10554 0.2458 0.11445 0.25336 0.12 0.26365 C 0.12554 0.27414 0.12907 0.2796 0.13277 0.29198 C 0.13495 0.29849 0.13596 0.30542 0.13764 0.31213 C 0.15798 0.38812 0.14336 0.32662 0.15226 0.36839 C 0.15327 0.37322 0.15445 0.37784 0.15546 0.38266 C 0.15781 0.39463 0.15899 0.40701 0.16184 0.41877 C 0.16352 0.42548 0.16554 0.4322 0.16672 0.43892 C 0.16823 0.4469 0.16857 0.45508 0.16991 0.46327 C 0.17075 0.46789 0.17243 0.47229 0.17327 0.47733 C 0.17445 0.48447 0.17529 0.49203 0.17647 0.49916 C 0.17798 0.55101 0.18033 0.54534 0.17479 0.58606 C 0.17462 0.58816 0.17378 0.59005 0.17327 0.59215 C 0.17243 0.60034 0.17042 0.6186 0.16991 0.62637 C 0.16924 0.63644 0.16907 0.64631 0.1684 0.65659 C 0.16806 0.66079 0.16857 0.66541 0.16672 0.66877 C 0.16537 0.67108 0.16235 0.67003 0.16033 0.67066 C 0.15697 0.67192 0.15058 0.67486 0.15058 0.67506 C 0.14705 0.68136 0.14924 0.68073 0.14571 0.68073 L 0.14571 0.68094 " pathEditMode="relative" rAng="0" ptsTypes="AAAAAAAAAAAAAAAAAAAAAAAAAAAAAAAA">
                                      <p:cBhvr>
                                        <p:cTn id="10" dur="2000" fill="hold"/>
                                        <p:tgtEl>
                                          <p:spTgt spid="29"/>
                                        </p:tgtEl>
                                        <p:attrNameLst>
                                          <p:attrName>ppt_x</p:attrName>
                                          <p:attrName>ppt_y</p:attrName>
                                        </p:attrNameLst>
                                      </p:cBhvr>
                                      <p:rCtr x="9748" y="3253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85714E-6 2.46012E-6 L 2.85714E-6 0.00021 C 0.01428 0.03568 0.00369 0.01259 0.03227 0.06045 C 0.03647 0.06759 0.04017 0.07577 0.04504 0.08249 C 0.06571 0.11104 0.07059 0.12363 0.09344 0.14106 C 0.10689 0.15113 0.14655 0.17128 0.15479 0.17317 C 0.16336 0.17527 0.1721 0.17695 0.18067 0.17926 C 0.18924 0.18157 0.19781 0.18493 0.20638 0.18724 C 0.24 0.19626 0.24218 0.19311 0.28235 0.20151 C 0.30907 0.20697 0.29512 0.20487 0.3242 0.20739 C 0.32874 0.20844 0.35327 0.21389 0.35815 0.21557 C 0.36369 0.21746 0.37983 0.22481 0.38554 0.22754 C 0.3963 0.233 0.39596 0.23279 0.40487 0.23971 C 0.40655 0.24097 0.4084 0.24223 0.40975 0.2437 C 0.42067 0.25546 0.41277 0.24727 0.41949 0.25986 C 0.43277 0.28484 0.42622 0.26658 0.43243 0.2861 C 0.43647 0.31633 0.43496 0.30205 0.43731 0.32829 C 0.43613 0.34844 0.43664 0.36902 0.43395 0.38875 C 0.43294 0.39693 0.4284 0.40344 0.42588 0.411 C 0.40353 0.47817 0.42672 0.40911 0.41462 0.4513 C 0.41327 0.45613 0.41143 0.46074 0.40975 0.46536 C 0.40924 0.46935 0.40924 0.47355 0.40823 0.47754 C 0.40521 0.48845 0.40168 0.4788 0.40168 0.49559 L 0.40168 0.50986 L 0.40168 0.51007 " pathEditMode="relative" rAng="0" ptsTypes="AAAAAAAAAAAAAAAAAAAAAAAAA">
                                      <p:cBhvr>
                                        <p:cTn id="14" dur="2000" fill="hold"/>
                                        <p:tgtEl>
                                          <p:spTgt spid="28"/>
                                        </p:tgtEl>
                                        <p:attrNameLst>
                                          <p:attrName>ppt_x</p:attrName>
                                          <p:attrName>ppt_y</p:attrName>
                                        </p:attrNameLst>
                                      </p:cBhvr>
                                      <p:rCtr x="21866" y="25504"/>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925 0.02897 L -0.02925 0.02897 C -0.03093 0.04156 -0.0316 0.05458 -0.03412 0.06717 C -0.03815 0.08732 -0.05143 0.11629 -0.06 0.13161 L -0.07446 0.15785 C -0.07664 0.16184 -0.07832 0.16625 -0.08101 0.17003 C -0.08841 0.18073 -0.09614 0.19123 -0.10353 0.20214 C -0.1079 0.20865 -0.11109 0.21684 -0.11647 0.22229 C -0.11967 0.22565 -0.12303 0.2288 -0.12605 0.23237 C -0.13059 0.23762 -0.13412 0.24391 -0.13899 0.24853 C -0.14387 0.25315 -0.14925 0.25714 -0.15345 0.2626 C -0.15614 0.26595 -0.15866 0.26973 -0.16151 0.27267 C -0.16454 0.27582 -0.16841 0.2775 -0.17126 0.28086 C -0.17429 0.28422 -0.17614 0.28925 -0.17933 0.29282 C -0.18168 0.29555 -0.18488 0.29639 -0.1874 0.29891 C -0.19076 0.30227 -0.19916 0.31297 -0.20185 0.31906 C -0.20488 0.32557 -0.20672 0.33648 -0.20841 0.3432 C -0.20925 0.3474 -0.21042 0.35139 -0.2116 0.35537 C -0.2121 0.35999 -0.21278 0.36482 -0.21311 0.36944 C -0.21429 0.38224 -0.2163 0.40764 -0.2163 0.40764 C -0.2158 0.43199 -0.2158 0.45613 -0.21479 0.48027 C -0.21462 0.483 -0.21378 0.48573 -0.21311 0.48825 C -0.21109 0.49643 -0.20891 0.50441 -0.20672 0.5126 C -0.20622 0.51448 -0.20538 0.51658 -0.20504 0.51847 C -0.20454 0.52267 -0.20471 0.52687 -0.20353 0.53065 C -0.20202 0.53506 -0.19832 0.5382 -0.19698 0.54282 C -0.19647 0.54471 -0.19614 0.54681 -0.19546 0.54891 C -0.19446 0.55143 -0.18824 0.56171 -0.1874 0.56297 C -0.18588 0.56507 -0.18404 0.56675 -0.18252 0.56906 C -0.17899 0.57431 -0.17933 0.57788 -0.17933 0.57305 L -0.17933 0.57305 " pathEditMode="relative" ptsTypes="AAAAAAAAAAAAAAAAAAAAAAAAAAAAAAA">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3026 0.02771 L 0.03026 0.02771 C 0.03126 0.07724 0.0311 0.12699 0.03345 0.17674 C 0.03446 0.19899 0.0358 0.22145 0.03984 0.24328 C 0.04068 0.24727 0.05715 0.32053 0.07042 0.33795 C 0.08051 0.35096 0.09059 0.3665 0.10437 0.37216 C 0.13026 0.38287 0.13563 0.38644 0.16572 0.39231 C 0.17177 0.39357 0.22286 0.3963 0.2237 0.3963 C 0.23227 0.3984 0.24084 0.40071 0.24958 0.40239 C 0.25547 0.40344 0.26152 0.40302 0.26723 0.40449 C 0.27765 0.40701 0.29799 0.41457 0.29799 0.41457 C 0.30068 0.41645 0.30337 0.41834 0.30605 0.42044 C 0.31244 0.42569 0.31816 0.43031 0.3237 0.43661 C 0.32858 0.44206 0.33631 0.45235 0.33984 0.45886 C 0.34505 0.46788 0.34958 0.47775 0.35446 0.48698 C 0.35647 0.49118 0.35883 0.49496 0.36084 0.49916 C 0.37429 0.52708 0.35799 0.49181 0.36891 0.51931 C 0.37026 0.52267 0.37244 0.52582 0.37379 0.52938 C 0.37614 0.53589 0.38017 0.54954 0.38017 0.54954 C 0.38454 0.58186 0.3837 0.57032 0.38017 0.63014 C 0.38 0.63392 0.37463 0.65596 0.37379 0.66037 C 0.37311 0.66289 0.37294 0.66582 0.3721 0.66834 C 0.37126 0.67128 0.36992 0.67359 0.36891 0.67653 C 0.36824 0.67842 0.36773 0.68052 0.36723 0.68241 C 0.36673 0.68514 0.36673 0.68807 0.36572 0.69059 C 0.36387 0.69479 0.36051 0.69794 0.35916 0.70256 C 0.35765 0.70865 0.35782 0.70949 0.35446 0.71473 C 0.35294 0.71683 0.3511 0.71851 0.34958 0.72082 C 0.34773 0.72334 0.34622 0.72607 0.34471 0.7288 C 0.34353 0.7309 0.34303 0.73341 0.34152 0.73488 C 0.31614 0.76028 0.33395 0.73824 0.32689 0.74706 L 0.32689 0.74706 " pathEditMode="relative" ptsTypes="AAAAAAAAAAAAAAAAAAAAAAAAAAAAAAAA">
                                      <p:cBhvr>
                                        <p:cTn id="22" dur="2000" fill="hold"/>
                                        <p:tgtEl>
                                          <p:spTgt spid="1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6369 0.02876 L -0.06369 0.02897 C -0.08302 0.05017 -0.07092 0.03443 -0.08554 0.05898 C -0.11462 0.10726 -0.08252 0.05017 -0.10924 0.10139 C -0.11193 0.10684 -0.1158 0.11209 -0.11832 0.11776 C -0.1205 0.1228 -0.12201 0.12846 -0.12369 0.13392 C -0.12739 0.14505 -0.1279 0.1482 -0.13092 0.16037 C -0.13411 0.19207 -0.13932 0.22817 -0.13277 0.25945 C -0.12907 0.27771 -0.11848 0.29345 -0.11109 0.31024 C -0.10571 0.32221 -0.09445 0.34614 -0.08554 0.35684 C 0.00152 0.46012 -0.07109 0.37196 -0.02571 0.41751 C -0.01865 0.42443 -0.01294 0.43346 -0.00554 0.43997 C 0.00051 0.445 0.0079 0.44773 0.01429 0.45193 C 0.02051 0.45592 0.02622 0.46033 0.03244 0.46411 C 0.04152 0.46935 0.0553 0.47544 0.06521 0.47838 C 0.07362 0.4809 0.0921 0.48195 0.09799 0.48237 C 0.15143 0.49727 0.10572 0.48069 0.17059 0.52288 L 0.21429 0.55143 C 0.21547 0.55206 0.22656 0.55919 0.22874 0.5615 C 0.23076 0.56318 0.23261 0.56528 0.23429 0.56738 C 0.24639 0.58375 0.22824 0.56192 0.24152 0.58165 C 0.24353 0.58459 0.24656 0.58669 0.24891 0.58963 C 0.25227 0.59425 0.25731 0.60286 0.25967 0.60789 C 0.2632 0.61587 0.26286 0.61713 0.26521 0.62406 C 0.26622 0.62741 0.26773 0.63098 0.26874 0.63434 C 0.27026 0.63959 0.27076 0.64526 0.27227 0.6505 L 0.27614 0.66268 C 0.27664 0.66457 0.27681 0.66688 0.27782 0.66856 L 0.28152 0.67485 C 0.28219 0.67884 0.28471 0.69458 0.28689 0.6971 C 0.29126 0.70172 0.29698 0.70529 0.29967 0.71138 C 0.30101 0.71411 0.30185 0.71684 0.30336 0.71935 C 0.30437 0.72145 0.30605 0.72334 0.30706 0.72544 C 0.30857 0.72943 0.3079 0.73468 0.31059 0.73762 C 0.31244 0.73951 0.31446 0.74139 0.31614 0.7437 C 0.31748 0.74559 0.31815 0.7479 0.31967 0.74958 C 0.32118 0.75168 0.3232 0.75252 0.32521 0.75399 C 0.32639 0.75651 0.3274 0.75945 0.32874 0.76197 C 0.32992 0.76406 0.3316 0.76574 0.33244 0.76805 C 0.33429 0.77288 0.33479 0.78485 0.33782 0.7882 L 0.33983 0.7903 L 0.33983 0.79072 L 0.33983 0.7903 " pathEditMode="relative" rAng="0" ptsTypes="AAAAAAAAAAAAAAAAAAAAAAAAAAAAAAAAAAAAAAAAAAA">
                                      <p:cBhvr>
                                        <p:cTn id="26" dur="2000" fill="hold"/>
                                        <p:tgtEl>
                                          <p:spTgt spid="34"/>
                                        </p:tgtEl>
                                        <p:attrNameLst>
                                          <p:attrName>ppt_x</p:attrName>
                                          <p:attrName>ppt_y</p:attrName>
                                        </p:attrNameLst>
                                      </p:cBhvr>
                                      <p:rCtr x="16555" y="38098"/>
                                    </p:animMotion>
                                  </p:childTnLst>
                                </p:cTn>
                              </p:par>
                              <p:par>
                                <p:cTn id="27" presetID="0" presetClass="path" presetSubtype="0" accel="50000" decel="50000" fill="hold" grpId="0" nodeType="withEffect">
                                  <p:stCondLst>
                                    <p:cond delay="0"/>
                                  </p:stCondLst>
                                  <p:childTnLst>
                                    <p:animMotion origin="layout" path="M -0.1 0.01847 L -0.1 0.01868 C -0.09361 0.02435 -0.08773 0.03169 -0.08067 0.03652 C -0.06033 0.05058 -0.03882 0.06213 -0.01781 0.07472 C -0.00336 0.08354 0.01194 0.09047 0.02572 0.10096 C 0.05429 0.12258 0.11597 0.16729 0.13547 0.19374 C 0.14185 0.20235 0.14807 0.21137 0.15479 0.21998 C 0.16051 0.22691 0.16757 0.23236 0.17261 0.24013 C 0.17732 0.24727 0.18068 0.25587 0.18387 0.26427 C 0.18992 0.2798 0.19429 0.30016 0.19832 0.31654 C 0.20101 0.36125 0.20202 0.36754 0.19832 0.42737 C 0.19732 0.44437 0.19412 0.46095 0.19194 0.47775 C 0.19093 0.48593 0.18874 0.5021 0.18874 0.5023 C 0.18706 0.53883 0.18404 0.57619 0.19194 0.61293 C 0.19732 0.63749 0.21832 0.65995 0.22908 0.68136 C 0.23631 0.69563 0.24135 0.71137 0.24841 0.72565 C 0.2511 0.7311 0.25395 0.73635 0.25648 0.74181 C 0.25765 0.74433 0.25849 0.74727 0.25967 0.74979 C 0.26118 0.75335 0.2632 0.7565 0.26454 0.75986 C 0.26538 0.76175 0.26538 0.76406 0.26622 0.76595 C 0.2674 0.76889 0.27311 0.77833 0.27429 0.78001 C 0.27479 0.78211 0.27463 0.78463 0.2758 0.7861 C 0.28437 0.79681 0.27799 0.77812 0.28236 0.79429 C 0.28337 0.79009 0.28505 0.78316 0.28706 0.78001 C 0.28891 0.77749 0.29143 0.77602 0.29362 0.77414 C 0.29463 0.77141 0.29564 0.76868 0.29681 0.76595 C 0.29866 0.76175 0.30286 0.75524 0.30488 0.75189 C 0.30538 0.74979 0.30538 0.74748 0.30656 0.7458 C 0.30774 0.74391 0.30975 0.74328 0.31127 0.74181 C 0.31362 0.73992 0.31547 0.7374 0.31782 0.73572 C 0.31933 0.73467 0.32118 0.73467 0.32269 0.73383 C 0.32437 0.73257 0.32589 0.7311 0.3274 0.72963 C 0.33076 0.73047 0.33429 0.72984 0.33715 0.73173 C 0.34068 0.73404 0.34152 0.74034 0.33883 0.74391 L 0.33883 0.73971 L 0.33883 0.73992 " pathEditMode="relative" rAng="0" ptsTypes="AAAAAAAAAAAAAAAAAAAAAAAAAAAAAAAAAAAA">
                                      <p:cBhvr>
                                        <p:cTn id="28" dur="2000" fill="hold"/>
                                        <p:tgtEl>
                                          <p:spTgt spid="23"/>
                                        </p:tgtEl>
                                        <p:attrNameLst>
                                          <p:attrName>ppt_x</p:attrName>
                                          <p:attrName>ppt_y</p:attrName>
                                        </p:attrNameLst>
                                      </p:cBhvr>
                                      <p:rCtr x="22017" y="38791"/>
                                    </p:animMotion>
                                  </p:childTnLst>
                                </p:cTn>
                              </p:par>
                              <p:par>
                                <p:cTn id="29" presetID="0" presetClass="path" presetSubtype="0" accel="50000" decel="50000" fill="hold" grpId="0" nodeType="withEffect">
                                  <p:stCondLst>
                                    <p:cond delay="0"/>
                                  </p:stCondLst>
                                  <p:childTnLst>
                                    <p:animMotion origin="layout" path="M -0.02925 0.0296 L -0.02925 0.0296 C -0.03412 0.03148 -0.03899 0.03358 -0.04387 0.03547 C -0.04588 0.03631 -0.04824 0.03631 -0.05025 0.03757 C -0.05479 0.0403 -0.05849 0.04534 -0.06319 0.04765 C -0.06588 0.04891 -0.06874 0.04975 -0.07126 0.05164 C -0.07429 0.05394 -0.07664 0.05709 -0.07933 0.05982 C -0.0874 0.06717 -0.09546 0.07452 -0.10353 0.08186 C -0.1079 0.08585 -0.1121 0.09005 -0.11647 0.09404 L -0.12941 0.106 C -0.13361 0.1102 -0.13782 0.11461 -0.14219 0.11818 L -0.16975 0.14043 C -0.17462 0.1442 -0.17916 0.14882 -0.1842 0.15239 C -0.18908 0.15575 -0.19395 0.1589 -0.19866 0.16247 C -0.20269 0.16562 -0.20605 0.16981 -0.21009 0.17254 C -0.2195 0.17926 -0.23042 0.18262 -0.23899 0.1908 C -0.24336 0.19479 -0.2474 0.19899 -0.25193 0.20277 C -0.26672 0.21515 -0.2637 0.20739 -0.27933 0.22691 C -0.29244 0.24328 -0.28319 0.23132 -0.30353 0.26133 C -0.30672 0.26595 -0.31042 0.27015 -0.31328 0.2754 C -0.31647 0.28148 -0.31933 0.28778 -0.32286 0.29345 C -0.32639 0.29912 -0.33109 0.30373 -0.33429 0.30961 C -0.33967 0.3199 -0.34252 0.33228 -0.34874 0.34194 C -0.35093 0.3453 -0.35328 0.34844 -0.35513 0.35201 C -0.36689 0.37279 -0.35429 0.35222 -0.36319 0.37007 C -0.36471 0.37279 -0.36656 0.37552 -0.36807 0.37804 C -0.37328 0.39735 -0.36975 0.38644 -0.37933 0.41037 C -0.38051 0.4131 -0.38202 0.41541 -0.38269 0.41834 C -0.38319 0.42107 -0.3837 0.4238 -0.3842 0.42653 C -0.38488 0.42989 -0.38504 0.43325 -0.38588 0.43661 C -0.38672 0.43996 -0.38824 0.44311 -0.38908 0.44668 C -0.39025 0.4513 -0.39109 0.45613 -0.39227 0.46075 C -0.39328 0.46473 -0.39462 0.46872 -0.39546 0.47292 C -0.39681 0.47817 -0.39748 0.48363 -0.39882 0.48887 C -0.39967 0.49244 -0.40101 0.49559 -0.40202 0.49895 C -0.40488 0.50923 -0.40605 0.51448 -0.4084 0.52519 C -0.40891 0.53253 -0.40857 0.5403 -0.41009 0.54744 C -0.41076 0.55059 -0.41328 0.55268 -0.41496 0.55541 C -0.42084 0.56591 -0.41546 0.55751 -0.42303 0.57158 C -0.42437 0.57431 -0.42588 0.57724 -0.42773 0.57955 C -0.42975 0.58207 -0.43227 0.58333 -0.43429 0.58564 C -0.43563 0.58732 -0.4363 0.58984 -0.43748 0.59173 C -0.4484 0.60978 -0.44504 0.60537 -0.45361 0.61587 C -0.45412 0.61797 -0.45412 0.62028 -0.4553 0.62195 C -0.45647 0.62384 -0.45916 0.62384 -0.46 0.62594 C -0.46303 0.63224 -0.46656 0.64609 -0.46656 0.64609 C -0.46706 0.65281 -0.46656 0.65974 -0.46807 0.66625 C -0.46891 0.66939 -0.47193 0.67128 -0.47294 0.67443 C -0.47412 0.67737 -0.47395 0.68115 -0.47462 0.68451 C -0.47513 0.68703 -0.4758 0.68975 -0.47614 0.69248 C -0.47681 0.69647 -0.47681 0.70067 -0.47782 0.70466 C -0.47849 0.70676 -0.48017 0.70844 -0.48101 0.71054 C -0.48185 0.71242 -0.48185 0.71473 -0.48269 0.71662 C -0.48353 0.71872 -0.48504 0.72061 -0.48588 0.72271 C -0.48656 0.7246 -0.48672 0.72691 -0.48756 0.7288 C -0.49227 0.74055 -0.48958 0.72901 -0.49227 0.74076 C -0.49294 0.74349 -0.49328 0.74622 -0.49395 0.74895 C -0.49446 0.75084 -0.49546 0.75504 -0.49546 0.75504 L -0.49546 0.75504 " pathEditMode="relative" ptsTypes="AAAAAAAAAAAAAAAAAAAAAAAAAAAAAAAAAAAAAAAAAAAAAAAAAAAAAAAAAAA">
                                      <p:cBhvr>
                                        <p:cTn id="30" dur="2000" fill="hold"/>
                                        <p:tgtEl>
                                          <p:spTgt spid="27"/>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0067 0.02855 L 0.00067 0.02876 C -0.00168 0.03883 -0.00488 0.05583 -0.00924 0.06444 C -0.01731 0.07955 -0.02656 0.09257 -0.0353 0.10663 C -0.03967 0.11377 -0.04403 0.12132 -0.04891 0.12783 C -0.05748 0.13896 -0.06588 0.1505 -0.07462 0.16142 C -0.07866 0.16666 -0.08303 0.17107 -0.08689 0.17632 C -0.09109 0.18199 -0.09496 0.18829 -0.09933 0.19332 C -0.12874 0.22607 -0.14504 0.23803 -0.17815 0.26511 C -0.1879 0.2733 -0.19748 0.28232 -0.20773 0.28841 C -0.22908 0.30101 -0.25093 0.3115 -0.27177 0.32661 C -0.28168 0.33354 -0.29143 0.34131 -0.30151 0.3476 C -0.34924 0.37804 -0.3395 0.36713 -0.37277 0.3919 C -0.38319 0.39987 -0.39496 0.40932 -0.40488 0.41939 C -0.4158 0.43073 -0.43126 0.45193 -0.4395 0.46389 L -0.45899 0.49349 C -0.45916 0.49349 -0.47412 0.51553 -0.47513 0.51679 L -0.48118 0.52309 C -0.48252 0.5275 -0.48336 0.53211 -0.48504 0.53589 C -0.48773 0.54219 -0.48992 0.54198 -0.49361 0.54408 C -0.49647 0.54597 -0.50185 0.54954 -0.50471 0.55247 C -0.50689 0.55499 -0.51076 0.56108 -0.51328 0.56339 C -0.51445 0.56423 -0.5158 0.56444 -0.51714 0.56528 C -0.51866 0.56738 -0.52034 0.56969 -0.52202 0.57179 C -0.52303 0.57326 -0.52454 0.5741 -0.52572 0.57598 C -0.52689 0.57787 -0.5279 0.5806 -0.52941 0.58228 C -0.53177 0.58543 -0.53462 0.58711 -0.53664 0.59089 C -0.53832 0.59362 -0.53983 0.59656 -0.54168 0.59928 C -0.54269 0.60096 -0.5442 0.60159 -0.54538 0.60348 C -0.54706 0.60537 -0.54874 0.60747 -0.55025 0.60978 C -0.55731 0.62007 -0.55025 0.61314 -0.55899 0.62027 C -0.56538 0.63728 -0.55681 0.61671 -0.56504 0.63098 C -0.5674 0.63497 -0.56891 0.6398 -0.57126 0.64378 C -0.57227 0.64546 -0.57395 0.64588 -0.57496 0.64777 C -0.57765 0.65323 -0.57983 0.65911 -0.58235 0.66499 C -0.58353 0.6675 -0.58454 0.67086 -0.58605 0.67317 L -0.58975 0.67968 L -0.59462 0.70508 C -0.59513 0.70718 -0.59462 0.71075 -0.5958 0.71137 C -0.60051 0.7141 -0.59899 0.71137 -0.60067 0.71746 L -0.60067 0.71788 " pathEditMode="relative" rAng="0" ptsTypes="AAAAAAAAAAAAAAAAAAAAAAAAAAAAAAAAAAAAAAAAA">
                                      <p:cBhvr>
                                        <p:cTn id="32" dur="2000" fill="hold"/>
                                        <p:tgtEl>
                                          <p:spTgt spid="9"/>
                                        </p:tgtEl>
                                        <p:attrNameLst>
                                          <p:attrName>ppt_x</p:attrName>
                                          <p:attrName>ppt_y</p:attrName>
                                        </p:attrNameLst>
                                      </p:cBhvr>
                                      <p:rCtr x="-30067" y="34467"/>
                                    </p:animMotion>
                                  </p:childTnLst>
                                </p:cTn>
                              </p:par>
                              <p:par>
                                <p:cTn id="33" presetID="0" presetClass="path" presetSubtype="0" accel="50000" decel="50000" fill="hold" grpId="0" nodeType="withEffect">
                                  <p:stCondLst>
                                    <p:cond delay="0"/>
                                  </p:stCondLst>
                                  <p:childTnLst>
                                    <p:animMotion origin="layout" path="M -0.1911 0.09887 L -0.1911 0.09908 C -0.19597 0.10475 -0.20017 0.11167 -0.20572 0.11692 C -0.20891 0.12007 -0.21362 0.12007 -0.21698 0.12301 C -0.21916 0.1249 -0.22 0.12868 -0.22185 0.13099 C -0.2237 0.13329 -0.22622 0.13476 -0.22824 0.13707 C -0.23009 0.13896 -0.23143 0.14127 -0.23311 0.14316 C -0.23513 0.14526 -0.23765 0.14694 -0.2395 0.14925 C -0.24454 0.15491 -0.24925 0.16121 -0.25412 0.1673 L -0.26219 0.17737 C -0.26437 0.1801 -0.2669 0.1822 -0.26858 0.18535 C -0.27295 0.19354 -0.27765 0.20109 -0.28152 0.2097 C -0.2837 0.21432 -0.28572 0.21915 -0.2879 0.22376 C -0.28942 0.22649 -0.29143 0.22901 -0.29278 0.23174 C -0.29412 0.23426 -0.29479 0.2372 -0.29597 0.23993 C -0.30337 0.2563 -0.29916 0.24329 -0.30404 0.26197 C -0.30421 0.26323 -0.30673 0.31172 -0.3074 0.31633 C -0.30824 0.32263 -0.31076 0.32851 -0.31227 0.3346 C -0.31379 0.34782 -0.31379 0.35139 -0.31698 0.36482 C -0.32404 0.39253 -0.31765 0.3623 -0.32185 0.38099 C -0.32236 0.38224 -0.32404 0.39295 -0.32521 0.39505 C -0.33715 0.41877 -0.33009 0.4047 -0.34135 0.41709 C -0.34454 0.42108 -0.34656 0.42717 -0.35093 0.42926 C -0.379 0.44312 -0.34437 0.42528 -0.3637 0.43724 C -0.36639 0.43892 -0.36925 0.43976 -0.37177 0.44144 C -0.3795 0.44585 -0.3869 0.45067 -0.39446 0.4555 C -0.39984 0.45886 -0.40488 0.46327 -0.41059 0.46558 C -0.41597 0.46747 -0.42152 0.46894 -0.42673 0.47167 C -0.43816 0.47733 -0.47278 0.50294 -0.47664 0.50588 L -0.51547 0.53401 C -0.52135 0.53821 -0.52723 0.54198 -0.53311 0.54618 C -0.53799 0.54954 -0.54269 0.55311 -0.54774 0.55626 C -0.58068 0.57683 -0.54908 0.55668 -0.57513 0.57431 C -0.58589 0.58166 -0.57748 0.57452 -0.5879 0.58439 C -0.57244 0.58921 -0.57681 0.58879 -0.54925 0.58439 C -0.5469 0.58397 -0.54505 0.58166 -0.54286 0.5804 C -0.54118 0.57956 -0.53967 0.57893 -0.53799 0.5783 C -0.52521 0.5741 -0.52925 0.57431 -0.52185 0.57431 L -0.52185 0.57452 " pathEditMode="relative" rAng="0" ptsTypes="AAAAAAAAAAAAAAAAAAAAAAAAAAAAAAAAAAAAAAA">
                                      <p:cBhvr>
                                        <p:cTn id="34" dur="2000" fill="hold"/>
                                        <p:tgtEl>
                                          <p:spTgt spid="32"/>
                                        </p:tgtEl>
                                        <p:attrNameLst>
                                          <p:attrName>ppt_x</p:attrName>
                                          <p:attrName>ppt_y</p:attrName>
                                        </p:attrNameLst>
                                      </p:cBhvr>
                                      <p:rCtr x="-19849" y="24433"/>
                                    </p:animMotion>
                                  </p:childTnLst>
                                </p:cTn>
                              </p:par>
                              <p:par>
                                <p:cTn id="35" presetID="0" presetClass="path" presetSubtype="0" accel="50000" decel="50000" fill="hold" grpId="0" nodeType="withEffect">
                                  <p:stCondLst>
                                    <p:cond delay="0"/>
                                  </p:stCondLst>
                                  <p:childTnLst>
                                    <p:animMotion origin="layout" path="M 0.04151 0.02918 L 0.04151 0.02939 C 0.04621 0.03107 0.05126 0.03254 0.05596 0.03506 C 0.06974 0.04283 0.07865 0.05059 0.08974 0.0634 C 0.09697 0.07158 0.10621 0.07851 0.11075 0.08964 C 0.11512 0.10076 0.11294 0.09488 0.11714 0.10769 C 0.12084 0.14001 0.1205 0.13099 0.11714 0.18619 C 0.1168 0.1927 0.11243 0.2076 0.11075 0.21453 C 0.11008 0.21915 0.10958 0.22398 0.10907 0.22859 C 0.10857 0.23258 0.10756 0.23657 0.10739 0.24077 C 0.10655 0.27435 0.10705 0.30794 0.10588 0.34152 C 0.10521 0.36042 0.10487 0.37511 0.101 0.3919 C 0.1005 0.39379 0.1 0.39589 0.09932 0.39799 L 0.09294 0.3898 L 0.09294 0.39001 " pathEditMode="relative" rAng="0" ptsTypes="AAAAAAAAAAAAAAA">
                                      <p:cBhvr>
                                        <p:cTn id="36" dur="2000" fill="hold"/>
                                        <p:tgtEl>
                                          <p:spTgt spid="6"/>
                                        </p:tgtEl>
                                        <p:attrNameLst>
                                          <p:attrName>ppt_x</p:attrName>
                                          <p:attrName>ppt_y</p:attrName>
                                        </p:attrNameLst>
                                      </p:cBhvr>
                                      <p:rCtr x="3899" y="18430"/>
                                    </p:animMotion>
                                  </p:childTnLst>
                                </p:cTn>
                              </p:par>
                              <p:par>
                                <p:cTn id="37" presetID="0" presetClass="path" presetSubtype="0" accel="50000" decel="50000" fill="hold" grpId="0" nodeType="withEffect">
                                  <p:stCondLst>
                                    <p:cond delay="0"/>
                                  </p:stCondLst>
                                  <p:childTnLst>
                                    <p:animMotion origin="layout" path="M -7.47899E-6 -2.09908E-7 L -7.47899E-6 -2.09908E-7 C -0.00219 0.00588 -0.00354 0.01259 -0.00656 0.01805 C -0.00959 0.02351 -0.01446 0.02687 -0.01782 0.03212 C -0.02001 0.03547 -0.02169 0.03925 -0.02438 0.04219 C -0.0269 0.04534 -0.04001 0.05752 -0.04522 0.06234 C -0.0474 0.06444 -0.04976 0.06591 -0.05177 0.06843 C -0.07312 0.09509 -0.05093 0.06822 -0.06942 0.08858 C -0.07749 0.09719 -0.0711 0.09257 -0.08085 0.10055 C -0.09883 0.11566 -0.08001 0.09908 -0.0953 0.11062 C -0.09866 0.11314 -0.10152 0.11671 -0.10505 0.11881 C -0.10858 0.1207 -0.11261 0.12133 -0.11631 0.1228 C -0.1195 0.12406 -0.12286 0.12532 -0.12606 0.12678 C -0.16421 0.14526 -0.10858 0.1207 -0.15026 0.13686 C -0.15463 0.13854 -0.15866 0.14127 -0.16303 0.14295 C -0.18219 0.15029 -0.17009 0.14295 -0.18891 0.15302 C -0.19228 0.1547 -0.19564 0.15638 -0.19866 0.15911 C -0.22757 0.18451 -0.20707 0.16751 -0.22438 0.18934 C -0.22791 0.19354 -0.23211 0.1971 -0.23581 0.2013 C -0.24085 0.20739 -0.24942 0.21809 -0.25345 0.22544 C -0.25597 0.23006 -0.25749 0.2351 -0.26001 0.23951 C -0.26337 0.24601 -0.26841 0.25084 -0.27127 0.25777 C -0.27698 0.27204 -0.27412 0.26616 -0.27933 0.27582 C -0.28034 0.28128 -0.28186 0.28652 -0.28253 0.29198 C -0.28303 0.29597 -0.28471 0.30961 -0.28572 0.31423 C -0.29278 0.34614 -0.28505 0.29933 -0.29228 0.34845 C -0.29345 0.37574 -0.29513 0.3877 -0.29228 0.41478 C -0.29177 0.41898 -0.29009 0.42296 -0.28891 0.42695 C -0.28707 0.43388 -0.28891 0.44165 -0.28891 0.44899 L -0.28891 0.44899 " pathEditMode="relative" ptsTypes="AAAAAAAAAAAAAAAAAAAAAAAAAAAAAA">
                                      <p:cBhvr>
                                        <p:cTn id="38" dur="2000" fill="hold"/>
                                        <p:tgtEl>
                                          <p:spTgt spid="15"/>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4723 0.02561 L -0.04723 0.02561 C -0.04269 0.03883 -0.03966 0.05311 -0.03328 0.06528 C -0.01849 0.0932 0.02656 0.15722 0.04958 0.17443 C 0.06656 0.18682 0.08706 0.20256 0.10437 0.21201 C 0.11143 0.21579 0.11899 0.21767 0.12622 0.21977 C 0.15429 0.22922 0.14924 0.22733 0.1763 0.23174 L 0.25143 0.22796 C 0.26 0.22733 0.26958 0.22334 0.27798 0.22187 C 0.28168 0.22124 0.28555 0.22082 0.28908 0.21977 C 0.30572 0.21537 0.29429 0.21705 0.30622 0.21411 C 0.31849 0.21075 0.32235 0.21138 0.33748 0.20991 C 0.34 0.20928 0.34269 0.20781 0.34521 0.20802 C 0.39277 0.20949 0.38118 0.20529 0.40168 0.21411 C 0.41042 0.22523 0.40387 0.21621 0.41563 0.23573 C 0.41782 0.23909 0.42 0.24244 0.42202 0.24559 C 0.42403 0.24895 0.42639 0.2521 0.42824 0.25567 L 0.43445 0.26763 C 0.43765 0.27351 0.43832 0.27435 0.44084 0.28149 C 0.44168 0.28443 0.44353 0.29261 0.44387 0.29534 C 0.44454 0.30059 0.44487 0.30584 0.44555 0.31129 C 0.44656 0.32053 0.44689 0.32977 0.44857 0.339 C 0.44874 0.33963 0.45093 0.3516 0.45177 0.35307 C 0.45462 0.35747 0.45748 0.35642 0.46118 0.35873 C 0.46286 0.35978 0.4642 0.36146 0.46572 0.36293 C 0.46689 0.36482 0.46824 0.36671 0.46891 0.36881 C 0.47429 0.38413 0.46924 0.3772 0.47378 0.38287 L 0.47378 0.38308 " pathEditMode="relative" rAng="0" ptsTypes="AAAAAAAAAAAAAAAAAAAAAAAAAAAA">
                                      <p:cBhvr>
                                        <p:cTn id="40" dur="2000" fill="hold"/>
                                        <p:tgtEl>
                                          <p:spTgt spid="18"/>
                                        </p:tgtEl>
                                        <p:attrNameLst>
                                          <p:attrName>ppt_x</p:attrName>
                                          <p:attrName>ppt_y</p:attrName>
                                        </p:attrNameLst>
                                      </p:cBhvr>
                                      <p:rCtr x="26050" y="17863"/>
                                    </p:animMotion>
                                  </p:childTnLst>
                                </p:cTn>
                              </p:par>
                              <p:par>
                                <p:cTn id="41" presetID="0" presetClass="path" presetSubtype="0" accel="50000" decel="50000" fill="hold" grpId="0" nodeType="withEffect">
                                  <p:stCondLst>
                                    <p:cond delay="0"/>
                                  </p:stCondLst>
                                  <p:childTnLst>
                                    <p:animMotion origin="layout" path="M 0.03866 0.02792 L 0.03866 0.02792 C 0.03748 0.03379 0.03681 0.04009 0.03529 0.04597 C 0.03462 0.04891 0.03311 0.05121 0.0321 0.05394 C 0.03143 0.05604 0.03126 0.05814 0.03042 0.06003 C 0.02958 0.06213 0.02807 0.06381 0.02723 0.06612 C 0.02588 0.0699 0.02588 0.07472 0.02403 0.07829 C 0.0195 0.08669 0.01328 0.09886 0.0079 0.10432 C 0.00471 0.10768 0.00134 0.11104 -0.00185 0.1144 C -0.00689 0.12027 -0.00874 0.12447 -0.01462 0.12867 C -0.03899 0.14546 -0.00185 0.11461 -0.03412 0.14064 C -0.04118 0.14651 -0.04689 0.15554 -0.05496 0.1589 C -0.06891 0.16456 -0.07143 0.16436 -0.08403 0.17485 C -0.08924 0.17926 -0.09345 0.18493 -0.09866 0.18912 C -0.11126 0.19899 -0.12588 0.20529 -0.13731 0.21725 C -0.17697 0.25839 -0.15748 0.23635 -0.19546 0.28379 C -0.19916 0.28841 -0.20353 0.29261 -0.20672 0.29786 C -0.20992 0.30331 -0.21328 0.30856 -0.21647 0.31402 C -0.21866 0.31801 -0.2205 0.32221 -0.22286 0.32598 C -0.23647 0.34865 -0.22588 0.32745 -0.23748 0.35033 C -0.2479 0.3709 -0.23731 0.34991 -0.24555 0.37048 C -0.24639 0.37258 -0.2479 0.37426 -0.24874 0.37636 C -0.26269 0.41834 -0.24739 0.37909 -0.25681 0.4026 C -0.25731 0.40596 -0.25782 0.40932 -0.25832 0.41268 C -0.25882 0.4154 -0.25966 0.41813 -0.26 0.42086 C -0.26084 0.42737 -0.26084 0.4343 -0.26168 0.44101 C -0.26202 0.44374 -0.26286 0.44626 -0.26319 0.44899 C -0.26521 0.46431 -0.26571 0.48006 -0.26639 0.49538 C -0.26319 0.51007 -0.25815 0.52456 -0.25681 0.53967 C -0.25546 0.55373 -0.25916 0.5594 -0.26168 0.5699 C -0.26218 0.57263 -0.26303 0.57514 -0.26319 0.57787 C -0.2637 0.58459 -0.26319 0.59131 -0.26319 0.59823 L -0.26319 0.59823 " pathEditMode="relative" ptsTypes="AAAAAAAAAAAAAAAAAAAAAAAAAAAAAAAAA">
                                      <p:cBhvr>
                                        <p:cTn id="42" dur="2000" fill="hold"/>
                                        <p:tgtEl>
                                          <p:spTgt spid="12"/>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5429 0.02918 L 0.05429 0.02918 L 0.03647 0.03317 C 0.03378 0.0338 0.0311 0.03443 0.02841 0.03506 C 0.0232 0.03632 0.01597 0.03758 0.01059 0.03926 C 0.00908 0.03968 0.0074 0.04052 0.00589 0.04115 C 0.0037 0.04199 0.00152 0.04241 -0.00067 0.04325 C -0.00235 0.04367 -0.00386 0.04472 -0.00554 0.04514 C -0.01193 0.04681 -0.02487 0.04933 -0.02487 0.04933 C -0.03025 0.05185 -0.03596 0.05353 -0.04101 0.05731 C -0.04638 0.0613 -0.05294 0.06655 -0.05865 0.06948 C -0.06235 0.07116 -0.06622 0.072 -0.06991 0.07347 C -0.07428 0.07683 -0.07865 0.07998 -0.08285 0.08355 C -0.08672 0.0867 -0.09025 0.09048 -0.09411 0.09362 C -0.09949 0.09782 -0.10588 0.10013 -0.11025 0.10559 C -0.11748 0.11461 -0.12453 0.12259 -0.12974 0.13393 C -0.13176 0.13854 -0.13344 0.14358 -0.13613 0.14799 C -0.13899 0.1524 -0.14302 0.15555 -0.14588 0.16016 C -0.1479 0.16373 -0.1489 0.16814 -0.15058 0.17213 C -0.15378 0.17906 -0.15714 0.18556 -0.16033 0.19228 C -0.16218 0.19627 -0.17075 0.2139 -0.17159 0.21642 C -0.17966 0.24161 -0.16974 0.21012 -0.17815 0.23867 C -0.17899 0.24203 -0.18033 0.24539 -0.18134 0.24875 C -0.18201 0.25126 -0.18235 0.2542 -0.18285 0.25672 C -0.18386 0.26155 -0.18487 0.26617 -0.18622 0.271 C -0.18706 0.27435 -0.18857 0.2775 -0.18941 0.28107 C -0.1926 0.29597 -0.19294 0.30416 -0.19411 0.31927 C -0.19361 0.33607 -0.19395 0.35286 -0.1926 0.36965 C -0.19159 0.38246 -0.18958 0.3791 -0.18622 0.3877 C -0.18084 0.40114 -0.1847 0.39841 -0.17647 0.41394 C -0.17546 0.41604 -0.17395 0.41772 -0.17327 0.42003 C -0.17193 0.42402 -0.17193 0.42864 -0.17008 0.4322 C -0.1689 0.43409 -0.16756 0.43598 -0.16672 0.43808 C -0.16453 0.44438 -0.16134 0.46054 -0.16033 0.46642 C -0.15983 0.46978 -0.16 0.47356 -0.15865 0.4765 C -0.15546 0.48342 -0.13865 0.48237 -0.13781 0.48258 L -0.12806 0.48657 C -0.12638 0.4872 -0.12437 0.49014 -0.12319 0.48846 L -0.12 0.48447 L -0.12 0.48447 " pathEditMode="relative" ptsTypes="AAAAAAAAAAAAAAAAAAAAAAAAAAAAAAAAAAAAAAAA">
                                      <p:cBhvr>
                                        <p:cTn id="44" dur="2000" fill="hold"/>
                                        <p:tgtEl>
                                          <p:spTgt spid="10"/>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7546 0.13434 L -0.15126 0.12217 L -0.08521 0.12825 " pathEditMode="relative" ptsTypes="AAA">
                                      <p:cBhvr>
                                        <p:cTn id="46" dur="2000" fill="hold"/>
                                        <p:tgtEl>
                                          <p:spTgt spid="37"/>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 0 L 0 0 C -0.00588 0.01007 -0.01042 0.02141 -0.01764 0.03023 C -0.06252 0.08375 -0.04386 0.06066 -0.07411 0.09866 C -0.08117 0.10747 -0.08857 0.11566 -0.09512 0.12489 C -0.1 0.13161 -0.10504 0.13812 -0.10958 0.14504 C -0.11865 0.15827 -0.1363 0.18703 -0.14185 0.19941 L -0.1484 0.21347 C -0.1489 0.21683 -0.14958 0.22019 -0.14991 0.22355 C -0.15395 0.25357 -0.14941 0.22397 -0.15311 0.24769 C -0.1526 0.25588 -0.15344 0.26427 -0.15159 0.27204 C -0.14991 0.27834 -0.14269 0.28127 -0.13865 0.284 C -0.13596 0.28589 -0.13361 0.28883 -0.13059 0.29009 C -0.12218 0.29366 -0.11344 0.29555 -0.10487 0.29807 C -0.1005 0.29954 -0.0963 0.30164 -0.09193 0.30227 L -0.0758 0.30415 C -0.07143 0.30478 -0.06722 0.30604 -0.06285 0.30625 C -0.03714 0.3073 -0.01126 0.30751 0.01462 0.30835 C 0.01345 0.3157 0.01378 0.32368 0.01126 0.33039 C 0.0042 0.34949 -0.01933 0.3856 -0.02907 0.40092 C -0.03848 0.41583 -0.03899 0.41541 -0.05159 0.43115 C -0.05748 0.4385 -0.05781 0.43975 -0.06454 0.44521 C -0.07025 0.45025 -0.07647 0.45445 -0.08218 0.45949 C -0.08386 0.46075 -0.08554 0.46201 -0.08706 0.46347 C -0.08924 0.46536 -0.09143 0.46725 -0.09344 0.46956 C -0.10201 0.4788 -0.09697 0.47565 -0.10487 0.48153 C -0.12689 0.49811 -0.10739 0.48216 -0.12252 0.49559 C -0.1242 0.49706 -0.12806 0.5021 -0.12739 0.49979 C -0.12622 0.49559 -0.12101 0.48971 -0.12101 0.48971 L -0.12101 0.48971 " pathEditMode="relative" ptsTypes="AAAAAAAAAAAAAAAAAAAAAAAAAAAAAA">
                                      <p:cBhvr>
                                        <p:cTn id="48" dur="2000" fill="hold"/>
                                        <p:tgtEl>
                                          <p:spTgt spid="37"/>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3.02521E-6 3.44249E-7 L -3.02521E-6 3.44249E-7 C -0.00218 0.00525 -0.0042 0.01071 -0.00655 0.01596 C -0.01126 0.02708 -0.01076 0.02456 -0.0163 0.03422 C -0.02151 0.04345 -0.01781 0.03884 -0.02588 0.05038 C -0.02739 0.05248 -0.02924 0.05416 -0.03076 0.05626 C -0.03244 0.05878 -0.03378 0.06193 -0.03563 0.06444 C -0.03916 0.06927 -0.0442 0.07284 -0.04689 0.07851 C -0.04857 0.08187 -0.04958 0.08565 -0.05176 0.08858 C -0.05395 0.09173 -0.05697 0.09425 -0.05983 0.09656 C -0.06723 0.10286 -0.07513 0.10832 -0.08235 0.11482 C -0.1242 0.15156 -0.09462 0.12763 -0.12756 0.15114 C -0.15008 0.16709 -0.15076 0.17234 -0.18403 0.17926 C -0.19697 0.18199 -0.20975 0.18577 -0.22286 0.18724 L -0.23899 0.18934 C -0.26286 0.19291 -0.23681 0.18997 -0.26319 0.19333 C -0.26908 0.19417 -0.27496 0.19459 -0.28084 0.19543 C -0.28756 0.19627 -0.2921 0.19795 -0.29865 0.19942 C -0.30185 0.20005 -0.30504 0.20067 -0.30823 0.20151 C -0.31092 0.20277 -0.31378 0.20403 -0.3163 0.2055 C -0.31849 0.20676 -0.3205 0.20844 -0.32286 0.20949 C -0.32487 0.21054 -0.32706 0.21075 -0.32924 0.21159 C -0.33092 0.21348 -0.33227 0.21579 -0.33412 0.21747 C -0.33647 0.21978 -0.34739 0.22796 -0.35025 0.23174 C -0.3521 0.23405 -0.35328 0.23741 -0.35513 0.23972 C -0.35647 0.2414 -0.35832 0.24224 -0.36 0.24371 C -0.36218 0.2456 -0.36454 0.24748 -0.36639 0.24979 C -0.37227 0.25714 -0.36655 0.25525 -0.37445 0.26197 C -0.3758 0.26302 -0.37765 0.26323 -0.37933 0.26386 C -0.38286 0.27729 -0.37983 0.26827 -0.39227 0.288 L -0.39227 0.288 C -0.39328 0.29073 -0.39412 0.29345 -0.39546 0.29618 L -0.40504 0.31423 C -0.40739 0.31864 -0.40874 0.32263 -0.41311 0.32431 C -0.41681 0.32578 -0.42067 0.32578 -0.42454 0.32641 C -0.42605 0.32704 -0.4284 0.32662 -0.42924 0.3283 C -0.43126 0.33187 -0.42924 0.33921 -0.4326 0.34047 L -0.43731 0.34257 L -0.43731 0.34257 " pathEditMode="relative" ptsTypes="AAAAAAAAAAAAAAAAAAAAAAAAAAAAAAAAAAAAAAA">
                                      <p:cBhvr>
                                        <p:cTn id="50" dur="2000" fill="hold"/>
                                        <p:tgtEl>
                                          <p:spTgt spid="33"/>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1.84874E-6 -3.94626E-7 L 1.84874E-6 -3.94626E-7 C -0.00067 0.0233 -0.00067 0.04702 -0.00168 0.07032 C -0.00185 0.07326 -0.00252 0.07599 -0.00336 0.07851 C -0.00756 0.09257 -0.00504 0.08082 -0.00975 0.09257 C -0.01177 0.09761 -0.01059 0.10055 -0.01462 0.10475 C -0.01647 0.10664 -0.01882 0.10727 -0.02101 0.10873 C -0.02958 0.1249 -0.01832 0.10538 -0.02908 0.11881 C -0.03042 0.12049 -0.03126 0.1228 -0.03227 0.1249 C -0.04135 0.1398 -0.03664 0.12931 -0.04202 0.14295 C -0.04286 0.14946 -0.04403 0.15848 -0.04521 0.1652 C -0.0474 0.17591 -0.04891 0.18682 -0.05177 0.19732 C -0.05378 0.2055 -0.05647 0.21327 -0.05815 0.22146 C -0.06067 0.23384 -0.05916 0.22691 -0.06303 0.24161 C -0.06353 0.24371 -0.0637 0.24601 -0.06454 0.24769 C -0.06941 0.25651 -0.06672 0.25189 -0.07261 0.26176 C -0.07328 0.26596 -0.07126 0.27225 -0.07429 0.27393 C -0.08471 0.27981 -0.09698 0.27834 -0.10824 0.28191 C -0.12824 0.28842 -0.1479 0.29702 -0.1679 0.30416 C -0.18336 0.30983 -0.19882 0.31654 -0.21462 0.32032 C -0.27597 0.3346 -0.30487 0.34257 -0.35832 0.35244 C -0.37008 0.35475 -0.38185 0.35685 -0.39378 0.35852 C -0.40555 0.36041 -0.41076 0.35978 -0.42118 0.36251 C -0.42286 0.36314 -0.42437 0.36398 -0.42605 0.36461 L -0.59378 0.36251 C -0.60135 0.3623 -0.6163 0.35852 -0.6163 0.35852 C -0.6158 0.36335 -0.6158 0.36818 -0.61479 0.37259 C -0.61429 0.37511 -0.61244 0.37658 -0.6116 0.37868 C -0.61076 0.38057 -0.61076 0.38287 -0.60992 0.38476 C -0.60555 0.39442 -0.60538 0.39106 -0.60034 0.39883 C -0.59899 0.40072 -0.59882 0.40428 -0.59698 0.40491 C -0.59177 0.40659 -0.58622 0.40491 -0.58084 0.40491 L -0.58084 0.40491 " pathEditMode="relative" ptsTypes="AAAAAAAAAAAAAAAAAAAAAAAAAAAAAAAAA">
                                      <p:cBhvr>
                                        <p:cTn id="52" dur="2000" fill="hold"/>
                                        <p:tgtEl>
                                          <p:spTgt spid="16"/>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03681 0.02477 L -0.03681 0.02477 C -0.05899 0.0445 -0.03698 0.02414 -0.06101 0.04891 C -0.06572 0.05373 -0.07109 0.05772 -0.07563 0.06297 C -0.08504 0.07388 -0.09378 0.08585 -0.10303 0.09718 C -0.11244 0.10915 -0.11647 0.11188 -0.12236 0.12552 C -0.12437 0.12993 -0.12773 0.14336 -0.12874 0.14756 C -0.12605 0.16372 -0.12605 0.18094 -0.12067 0.19605 C -0.11866 0.20193 -0.09395 0.22313 -0.09009 0.22628 C -0.08219 0.23236 -0.06353 0.24433 -0.05462 0.24832 C -0.04891 0.25105 -0.04269 0.25231 -0.03681 0.25441 C -0.0242 0.25923 -0.02084 0.26238 -0.00773 0.26448 C -0.00084 0.26574 0.00622 0.26595 0.01311 0.26658 C 0.05277 0.27477 0.00874 0.26616 0.11008 0.27057 C 0.11227 0.27057 0.11428 0.27183 0.11647 0.27267 C 0.12084 0.27414 0.12504 0.27645 0.12941 0.27854 C 0.13428 0.28715 0.14067 0.2966 0.14386 0.30688 C 0.14521 0.31087 0.14638 0.31486 0.14706 0.31885 C 0.14907 0.32892 0.14907 0.339 0.15042 0.34907 C 0.15109 0.35537 0.15243 0.36125 0.15361 0.36734 C 0.1558 0.41016 0.1568 0.40848 0.15193 0.462 C 0.15159 0.46557 0.14958 0.46872 0.14874 0.47208 C 0.14806 0.47481 0.14806 0.47775 0.14706 0.48027 C 0.14588 0.48383 0.14386 0.48698 0.14235 0.49034 C 0.13983 0.50252 0.14134 0.49559 0.13748 0.51049 L 0.13428 0.52246 C 0.13361 0.52456 0.13294 0.52645 0.1326 0.52854 C 0.13059 0.53862 0.13176 0.534 0.12941 0.54261 C 0.12891 0.55079 0.12857 0.55877 0.12773 0.56675 C 0.12706 0.57283 0.12521 0.57367 0.12285 0.57892 C 0.12168 0.58165 0.12084 0.58438 0.11966 0.58711 L 0.11815 0.58102 L 0.11815 0.58102 " pathEditMode="relative" ptsTypes="AAAAAAAAAAAAAAAAAAAAAAAAAAAAAAAAA">
                                      <p:cBhvr>
                                        <p:cTn id="54" dur="2000" fill="hold"/>
                                        <p:tgtEl>
                                          <p:spTgt spid="31"/>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0.02252 0.02666 L -0.02252 0.02666 C -0.02202 0.04135 -0.02286 0.05625 -0.02101 0.07095 C -0.02 0.0785 -0.01177 0.08144 -0.00807 0.08501 C 0.00655 0.0997 -0.00723 0.09152 0.00958 0.10117 C 0.03815 0.11713 0.0237 0.10915 0.04672 0.11923 C 0.05462 0.12279 0.06269 0.12741 0.07092 0.1293 C 0.0758 0.13035 0.08067 0.13056 0.08554 0.1314 C 0.09294 0.13245 0.1005 0.13413 0.10806 0.13539 C 0.11243 0.13602 0.11664 0.13644 0.12101 0.13728 C 0.12319 0.13791 0.12521 0.13896 0.12739 0.13938 C 0.13378 0.14085 0.14033 0.1419 0.14672 0.14337 L 0.15479 0.14546 C 0.15899 0.14945 0.16437 0.15428 0.16773 0.15953 C 0.17109 0.16478 0.17546 0.16939 0.17748 0.17569 C 0.17849 0.17905 0.17949 0.18241 0.18067 0.18577 C 0.18218 0.18976 0.1842 0.19374 0.18554 0.19773 C 0.18991 0.21075 0.1879 0.2076 0.19042 0.21998 C 0.19126 0.22481 0.19277 0.22922 0.19361 0.23405 C 0.19428 0.23803 0.19445 0.24223 0.19512 0.24622 C 0.20336 0.28715 0.19445 0.23342 0.2 0.26826 C 0.19949 0.29534 0.20739 0.34047 0.19512 0.37112 C 0.19378 0.37468 0.1921 0.37804 0.19042 0.38119 C 0.1884 0.38476 0.18588 0.38791 0.18386 0.39127 C 0.18269 0.39316 0.18185 0.39525 0.18067 0.39735 C 0.17916 0.40008 0.17731 0.4026 0.1758 0.40533 C 0.17143 0.41289 0.17462 0.41016 0.16941 0.41352 L 0.16941 0.41352 " pathEditMode="relative" ptsTypes="AAAAAAAAAAAAAAAAAAAAAAAAAAAA">
                                      <p:cBhvr>
                                        <p:cTn id="56" dur="2000" fill="hold"/>
                                        <p:tgtEl>
                                          <p:spTgt spid="14"/>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23984 0.07935 L -0.23984 0.07956 C -0.24589 0.08669 -0.25026 0.09593 -0.25765 0.10139 C -0.26034 0.10349 -0.26303 0.10517 -0.26555 0.10748 C -0.2674 0.10915 -0.26874 0.11167 -0.27042 0.11356 C -0.27211 0.11503 -0.27395 0.11608 -0.2753 0.11755 C -0.27698 0.11944 -0.27832 0.12217 -0.28017 0.12364 C -0.28269 0.12553 -0.28538 0.12637 -0.28841 0.12763 C -0.29832 0.13224 -0.29631 0.1312 -0.30589 0.13371 C -0.31849 0.14295 -0.30942 0.13728 -0.3237 0.14379 C -0.32639 0.14505 -0.32908 0.14673 -0.33177 0.14778 C -0.33513 0.14883 -0.33816 0.14883 -0.34135 0.14988 C -0.34572 0.15093 -0.35009 0.15198 -0.35446 0.15387 C -0.35614 0.15449 -0.35748 0.15533 -0.35916 0.15575 C -0.36236 0.1568 -0.36572 0.15701 -0.36891 0.15785 C -0.37059 0.15827 -0.37227 0.15932 -0.37362 0.15995 C -0.3832 0.16289 -0.38589 0.16121 -0.39631 0.16793 C -0.41261 0.17821 -0.39244 0.16499 -0.40925 0.178 C -0.41126 0.17968 -0.41379 0.1801 -0.41563 0.18199 C -0.41866 0.18493 -0.42084 0.18913 -0.4237 0.19207 C -0.42673 0.19522 -0.43026 0.19732 -0.43362 0.20025 C -0.43883 0.20529 -0.44421 0.21075 -0.44958 0.21621 C -0.45278 0.21957 -0.45563 0.22355 -0.45916 0.22628 L -0.46723 0.23237 C -0.47345 0.24203 -0.47429 0.24413 -0.48185 0.25252 C -0.48437 0.25546 -0.4874 0.25756 -0.48992 0.26071 C -0.49278 0.26428 -0.49513 0.26889 -0.49799 0.27267 C -0.50421 0.28107 -0.51194 0.28758 -0.51732 0.29681 C -0.52673 0.31339 -0.52202 0.30689 -0.53026 0.31696 C -0.53076 0.32116 -0.53009 0.32557 -0.53177 0.32914 C -0.53362 0.33292 -0.53748 0.33418 -0.54 0.33711 C -0.54118 0.339 -0.54168 0.34152 -0.5432 0.3432 C -0.54521 0.34551 -0.54774 0.34698 -0.54958 0.34929 C -0.5511 0.35097 -0.55177 0.35349 -0.55278 0.35538 C -0.55429 0.35748 -0.55614 0.35915 -0.55765 0.36146 C -0.559 0.36314 -0.55967 0.36545 -0.56101 0.36734 C -0.56404 0.3728 -0.56774 0.37805 -0.57059 0.3835 C -0.5716 0.3856 -0.57278 0.3877 -0.57379 0.38959 C -0.5753 0.39232 -0.57715 0.39484 -0.57866 0.39757 C -0.58589 0.41226 -0.57849 0.39904 -0.5837 0.41373 C -0.58437 0.41604 -0.58589 0.41772 -0.58673 0.41982 C -0.5874 0.42171 -0.5879 0.42381 -0.58824 0.42591 C -0.58942 0.42926 -0.59042 0.43262 -0.5916 0.43598 C -0.59227 0.43787 -0.59261 0.43997 -0.59311 0.44207 C -0.59412 0.44543 -0.5953 0.44879 -0.59631 0.45214 C -0.59715 0.45424 -0.59883 0.45592 -0.59967 0.45802 C -0.60101 0.46201 -0.60135 0.46642 -0.60286 0.4702 C -0.60404 0.47292 -0.60505 0.47544 -0.60605 0.47817 C -0.60774 0.483 -0.60858 0.49014 -0.61093 0.49434 C -0.61295 0.4979 -0.62168 0.50105 -0.62387 0.50252 C -0.62874 0.50546 -0.63328 0.50966 -0.63832 0.5126 C -0.64253 0.51491 -0.64706 0.51617 -0.65126 0.51847 C -0.68101 0.53527 -0.66168 0.52687 -0.67547 0.53275 C -0.68253 0.55962 -0.67597 0.54072 -0.73026 0.54072 C -0.74689 0.54072 -0.7637 0.53947 -0.78034 0.53863 C -0.78084 0.53863 -0.77916 0.53863 -0.77866 0.53863 L -0.77866 0.53884 " pathEditMode="relative" rAng="0" ptsTypes="AAAAAAAAAAAAAAAAAAAAAAAAAAAAAAAAAAAAAAAAAAAAAAAAAAAAAAAAA">
                                      <p:cBhvr>
                                        <p:cTn id="58" dur="2000" fill="hold"/>
                                        <p:tgtEl>
                                          <p:spTgt spid="36"/>
                                        </p:tgtEl>
                                        <p:attrNameLst>
                                          <p:attrName>ppt_x</p:attrName>
                                          <p:attrName>ppt_y</p:attrName>
                                        </p:attrNameLst>
                                      </p:cBhvr>
                                      <p:rCtr x="-27025" y="23384"/>
                                    </p:animMotion>
                                  </p:childTnLst>
                                </p:cTn>
                              </p:par>
                              <p:par>
                                <p:cTn id="59" presetID="0" presetClass="path" presetSubtype="0" accel="50000" decel="50000" fill="hold" grpId="0" nodeType="withEffect">
                                  <p:stCondLst>
                                    <p:cond delay="0"/>
                                  </p:stCondLst>
                                  <p:childTnLst>
                                    <p:animMotion origin="layout" path="M 0.18386 0.00504 L 0.18386 0.00525 C 0.17411 0.01847 0.16554 0.03337 0.15462 0.04534 C 0.14554 0.05542 0.13579 0.06465 0.12722 0.07557 C 0.12285 0.08081 0.11882 0.08648 0.11428 0.09152 C 0.10689 0.09992 0.09193 0.11587 0.09193 0.11608 C 0.09075 0.11839 0.08991 0.12133 0.08857 0.12384 C 0.08722 0.12678 0.08537 0.12909 0.08386 0.13182 C 0.08269 0.13392 0.08168 0.13602 0.0805 0.13791 C 0.07647 0.15806 0.07798 0.14861 0.07563 0.16625 C 0.0763 0.17821 0.07596 0.19039 0.07731 0.20235 C 0.07764 0.2055 0.07882 0.20844 0.0805 0.21054 C 0.08336 0.21348 0.08722 0.21432 0.09025 0.21662 C 0.0926 0.2183 0.09462 0.2204 0.09664 0.2225 C 0.09848 0.22439 0.09966 0.22712 0.10151 0.22859 C 0.10285 0.22985 0.1047 0.22985 0.10621 0.23069 C 0.1084 0.23174 0.11058 0.23321 0.11277 0.23468 C 0.12168 0.24118 0.12269 0.24433 0.13042 0.24685 C 0.13311 0.24769 0.13579 0.24811 0.13848 0.24874 C 0.15075 0.25882 0.13529 0.24706 0.14991 0.25483 C 0.16403 0.26238 0.14588 0.25609 0.15949 0.26091 C 0.16134 0.26154 0.16874 0.26343 0.17092 0.2649 C 0.18302 0.2733 0.1763 0.27288 0.18218 0.27288 L 0.18218 0.27309 " pathEditMode="relative" rAng="0" ptsTypes="AAAAAAAAAAAAAAAAAAAAAAAA">
                                      <p:cBhvr>
                                        <p:cTn id="60" dur="2000" fill="hold"/>
                                        <p:tgtEl>
                                          <p:spTgt spid="24"/>
                                        </p:tgtEl>
                                        <p:attrNameLst>
                                          <p:attrName>ppt_x</p:attrName>
                                          <p:attrName>ppt_y</p:attrName>
                                        </p:attrNameLst>
                                      </p:cBhvr>
                                      <p:rCtr x="-5412" y="13392"/>
                                    </p:animMotion>
                                  </p:childTnLst>
                                </p:cTn>
                              </p:par>
                              <p:par>
                                <p:cTn id="61" presetID="0" presetClass="path" presetSubtype="0" accel="50000" decel="50000" fill="hold" grpId="0" nodeType="withEffect">
                                  <p:stCondLst>
                                    <p:cond delay="0"/>
                                  </p:stCondLst>
                                  <p:childTnLst>
                                    <p:animMotion origin="layout" path="M -0.02975 0.02645 L -0.02975 0.02645 C -0.01429 0.03569 1.59664E-6 0.04996 0.01697 0.05458 C 0.04117 0.06109 0.05109 0.06424 0.07832 0.06864 C 0.08958 0.07053 0.1121 0.07263 0.1121 0.07263 C 0.11546 0.0741 0.11865 0.07557 0.12185 0.07683 C 0.12403 0.07746 0.12622 0.07788 0.12823 0.07872 C 0.1316 0.07998 0.13462 0.08208 0.13798 0.08271 C 0.16655 0.0888 0.13092 0.08124 0.1558 0.08691 C 0.15899 0.08754 0.16218 0.08817 0.16538 0.0888 C 0.16941 0.09383 0.17227 0.09677 0.17512 0.10286 C 0.17781 0.10895 0.18269 0.12154 0.1847 0.1291 C 0.18605 0.13372 0.18655 0.13875 0.18807 0.14316 C 0.18924 0.14757 0.19143 0.15135 0.19277 0.15534 C 0.19412 0.15869 0.19496 0.16205 0.19613 0.16541 C 0.19664 0.17087 0.19697 0.17612 0.19765 0.18157 C 0.19815 0.18493 0.19882 0.18829 0.19933 0.19165 C 0.19983 0.19564 0.20033 0.19963 0.20101 0.20382 C 0.19983 0.22125 0.19983 0.23888 0.19765 0.25609 C 0.19714 0.26113 0.19462 0.26575 0.19277 0.27016 C 0.18907 0.27981 0.18454 0.29073 0.17832 0.29849 C 0.17529 0.30227 0.17193 0.30521 0.16857 0.30857 C 0.16807 0.34824 0.16706 0.38791 0.16706 0.42759 L 0.16706 0.42759 L 0.16706 0.42759 " pathEditMode="relative" ptsTypes="AAAAAAAAAAAAAAAAAAAAAAAAA">
                                      <p:cBhvr>
                                        <p:cTn id="62" dur="2000" fill="hold"/>
                                        <p:tgtEl>
                                          <p:spTgt spid="19"/>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04387 0.02854 L -0.04387 0.02854 C -0.03866 0.03106 -0.03328 0.034 -0.0279 0.03652 C -0.02303 0.03862 -0.01798 0.0403 -0.01328 0.04261 C 0.02067 0.05898 -0.01714 0.04219 0.01412 0.05877 C 0.02034 0.06192 0.04084 0.07094 0.04807 0.07283 C 0.06034 0.07598 0.0726 0.07976 0.08504 0.08081 L 0.12857 0.0848 C 0.25429 0.12111 0.13529 0.08879 0.47059 0.09299 C 0.47344 0.09299 0.47597 0.09445 0.47866 0.09487 C 0.48252 0.09571 0.48622 0.09634 0.48992 0.09697 C 0.50874 0.10621 0.48538 0.09571 0.51092 0.10306 C 0.51378 0.1039 0.51647 0.10558 0.51899 0.10705 C 0.52555 0.11083 0.53193 0.11503 0.53832 0.11922 C 0.54168 0.12111 0.54555 0.12195 0.54807 0.1251 L 0.56588 0.14735 C 0.56857 0.15071 0.5721 0.15323 0.57395 0.15743 C 0.57798 0.1675 0.57731 0.16519 0.58034 0.17758 C 0.58101 0.18031 0.58118 0.18304 0.58202 0.18555 C 0.58286 0.18849 0.58403 0.19101 0.58521 0.19374 C 0.58571 0.19836 0.58639 0.20298 0.58672 0.2078 C 0.58756 0.21914 0.58739 0.23068 0.5884 0.24202 C 0.58908 0.25042 0.59277 0.27498 0.59479 0.28442 C 0.60017 0.30793 0.59933 0.29618 0.60286 0.31864 C 0.60353 0.32199 0.60403 0.32535 0.60454 0.32871 C 0.60521 0.33417 0.60538 0.33942 0.60622 0.34487 C 0.60639 0.34697 0.60706 0.34907 0.60773 0.35096 C 0.61076 0.3581 0.61429 0.35873 0.61429 0.36901 L 0.61429 0.38728 L 0.61429 0.38728 " pathEditMode="relative" ptsTypes="AAAAAAAAAAAAAAAAAAAAAAAAAAAAAA">
                                      <p:cBhvr>
                                        <p:cTn id="64" dur="2000" fill="hold"/>
                                        <p:tgtEl>
                                          <p:spTgt spid="25"/>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1597 0.02603 L 0.01597 0.02603 C 0.01798 0.03338 0.01899 0.04135 0.02235 0.04807 C 0.02891 0.06171 0.04689 0.08417 0.05781 0.09236 C 0.0605 0.09446 0.06319 0.09635 0.06588 0.09845 C 0.06924 0.10118 0.07227 0.10411 0.07563 0.10663 C 0.07933 0.10936 0.08622 0.11293 0.09008 0.11461 C 0.09647 0.11734 0.10303 0.12007 0.10941 0.12259 C 0.13378 0.13266 0.10336 0.12028 0.13042 0.13077 C 0.13361 0.13203 0.13681 0.13392 0.14017 0.13476 C 0.14487 0.13602 0.14992 0.13581 0.15462 0.13686 C 0.1595 0.1377 0.1642 0.1398 0.16924 0.14085 C 0.17513 0.14211 0.19311 0.14421 0.19815 0.14484 C 0.22218 0.15155 0.20773 0.1482 0.24185 0.15281 L 0.2563 0.15491 C 0.26 0.15617 0.2637 0.15785 0.26756 0.1589 C 0.27395 0.161 0.2805 0.16184 0.28689 0.16289 C 0.28857 0.16373 0.29025 0.16415 0.29176 0.16499 C 0.29513 0.16709 0.29933 0.17149 0.30151 0.17506 C 0.30336 0.17821 0.30471 0.18178 0.30639 0.18514 C 0.31025 0.19291 0.31109 0.1927 0.31445 0.20319 C 0.3158 0.20781 0.31647 0.21264 0.31765 0.21746 C 0.32218 0.26889 0.31647 0.20466 0.32084 0.25168 C 0.32134 0.25777 0.32202 0.26364 0.32252 0.26973 C 0.32319 0.28128 0.32353 0.29261 0.32403 0.30416 C 0.32454 0.32956 0.32471 0.35516 0.32571 0.38056 C 0.32571 0.38287 0.32639 0.38497 0.32723 0.38665 C 0.32807 0.38833 0.32941 0.38938 0.33059 0.39085 L 0.33059 0.39085 " pathEditMode="relative" ptsTypes="AAAAAAAAAAAAAAAAAAAAAAAAAAAAA">
                                      <p:cBhvr>
                                        <p:cTn id="66" dur="2000" fill="hold"/>
                                        <p:tgtEl>
                                          <p:spTgt spid="35"/>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5.12605E-6 -3.16541E-6 L -5.12605E-6 -3.16541E-6 C 0.00638 0.00252 0.01293 0.00483 0.01932 0.00798 C 0.0242 0.01029 0.02873 0.01385 0.03377 0.01595 C 0.05159 0.02372 0.05747 0.02225 0.0773 0.02813 C 0.08722 0.03107 0.09663 0.03568 0.10638 0.0382 C 0.11596 0.04051 0.12588 0.04051 0.13546 0.04219 C 0.14571 0.04387 0.15579 0.0466 0.16604 0.04828 C 0.17579 0.04996 0.18554 0.05059 0.19512 0.05227 C 0.20436 0.05395 0.21344 0.05667 0.22268 0.05835 C 0.24033 0.0615 0.27579 0.06633 0.27579 0.06633 C 0.30201 0.07515 0.29781 0.07431 0.3242 0.08039 C 0.34756 0.08585 0.35798 0.08585 0.38403 0.09656 C 0.38873 0.09866 0.39377 0.10034 0.39848 0.10264 C 0.40335 0.10495 0.40823 0.10789 0.4131 0.11062 C 0.42218 0.11629 0.44285 0.12888 0.45344 0.13686 C 0.4726 0.15155 0.46369 0.14631 0.48235 0.1631 C 0.49092 0.17065 0.50033 0.17674 0.50823 0.18514 C 0.5163 0.19395 0.52487 0.20193 0.53243 0.21138 C 0.53562 0.21537 0.53932 0.21893 0.54218 0.22355 C 0.54907 0.2351 0.55512 0.24769 0.56151 0.25987 C 0.5642 0.26511 0.56688 0.27036 0.56957 0.27582 C 0.57176 0.28044 0.57596 0.29009 0.57596 0.29009 C 0.57714 0.29534 0.57781 0.3008 0.57915 0.30605 C 0.57999 0.30898 0.58167 0.31129 0.58251 0.31423 C 0.58319 0.31675 0.58335 0.31969 0.58403 0.32221 C 0.58487 0.32515 0.58739 0.33039 0.58739 0.33039 L 0.58739 0.33039 " pathEditMode="relative" ptsTypes="AAAAAAAAAAAAAAAAAAAAAAAAAAAA">
                                      <p:cBhvr>
                                        <p:cTn id="68" dur="2000" fill="hold"/>
                                        <p:tgtEl>
                                          <p:spTgt spid="26"/>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04201 -0.07997 L -0.04201 -0.06969 L 0.02572 -0.18262 " pathEditMode="relative" ptsTypes="AAA">
                                      <p:cBhvr>
                                        <p:cTn id="70" dur="2000" fill="hold"/>
                                        <p:tgtEl>
                                          <p:spTgt spid="8"/>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56555 0.04157 L 0.56555 0.04178 C 0.56437 0.05353 0.56404 0.0657 0.56219 0.07767 C 0.56151 0.08292 0.5563 0.09005 0.55412 0.09383 C 0.55193 0.09782 0.55059 0.10265 0.54773 0.10601 C 0.54454 0.10958 0.54 0.11105 0.53647 0.11398 C 0.53261 0.11713 0.52908 0.12091 0.52521 0.12406 C 0.52151 0.127 0.51748 0.12931 0.51378 0.13225 C 0.5116 0.13392 0.50958 0.13623 0.5074 0.13812 C 0.50471 0.14043 0.49647 0.14652 0.49294 0.1482 C 0.49076 0.14925 0.48857 0.14967 0.48639 0.1503 C 0.47546 0.15932 0.48908 0.14841 0.47193 0.16037 C 0.46286 0.16667 0.47177 0.16289 0.46067 0.16646 C 0.45899 0.16772 0.45731 0.16898 0.4558 0.17045 C 0.45395 0.17234 0.45244 0.17423 0.45093 0.17654 C 0.44874 0.17989 0.44572 0.18682 0.44454 0.1906 C 0.4432 0.19459 0.44437 0.2011 0.44135 0.20277 C 0.43866 0.20403 0.4358 0.20529 0.43328 0.20676 C 0.4232 0.21222 0.42891 0.21075 0.41546 0.21684 C 0.4042 0.22188 0.4032 0.2202 0.39126 0.22481 C 0.38689 0.22649 0.38269 0.22922 0.37832 0.2309 C 0.35328 0.24014 0.34874 0.23783 0.32353 0.25105 C 0.31328 0.25651 0.30219 0.25966 0.29294 0.26722 L 0.27025 0.28527 C 0.26874 0.28653 0.26538 0.28926 0.26538 0.28947 C 0.24824 0.28863 0.23109 0.28842 0.21378 0.28737 C 0.20168 0.28653 0.21261 0.28317 0.20252 0.28737 L 0.20101 0.29345 L 0.20101 0.29366 " pathEditMode="relative" rAng="0" ptsTypes="AAAAAAAAAAAAAAAAAAAAAAAAAAAAA">
                                      <p:cBhvr>
                                        <p:cTn id="72" dur="2000" fill="hold"/>
                                        <p:tgtEl>
                                          <p:spTgt spid="8"/>
                                        </p:tgtEl>
                                        <p:attrNameLst>
                                          <p:attrName>ppt_x</p:attrName>
                                          <p:attrName>ppt_y</p:attrName>
                                        </p:attrNameLst>
                                      </p:cBhvr>
                                      <p:rCtr x="-18235" y="12594"/>
                                    </p:animMotion>
                                  </p:childTnLst>
                                </p:cTn>
                              </p:par>
                              <p:par>
                                <p:cTn id="73" presetID="0" presetClass="path" presetSubtype="0" accel="50000" decel="50000" fill="hold" grpId="0" nodeType="withEffect">
                                  <p:stCondLst>
                                    <p:cond delay="0"/>
                                  </p:stCondLst>
                                  <p:childTnLst>
                                    <p:animMotion origin="layout" path="M 8.40336E-7 2.51889E-7 L 8.40336E-7 2.51889E-7 C -0.04152 0.01952 -0.00454 0.0042 -0.1032 0.00798 C -0.10757 0.00819 -0.11177 0.00945 -0.11614 0.01008 C -0.12303 0.01071 -0.13009 0.01134 -0.13715 0.01197 C -0.1479 0.01868 -0.13899 0.01386 -0.14992 0.01805 C -0.15328 0.01931 -0.15631 0.02099 -0.15967 0.02204 C -0.17378 0.02687 -0.16236 0.02057 -0.18068 0.02813 L -0.19026 0.03212 C -0.19194 0.03275 -0.19362 0.03317 -0.19513 0.03422 C -0.1995 0.03695 -0.20353 0.04009 -0.20807 0.04219 C -0.21076 0.04366 -0.21345 0.04471 -0.21614 0.04618 C -0.2195 0.04807 -0.22252 0.05059 -0.22589 0.05227 C -0.22891 0.05395 -0.23244 0.05458 -0.23547 0.05626 C -0.24202 0.06004 -0.24841 0.06444 -0.25479 0.06843 C -0.25698 0.06969 -0.25933 0.07074 -0.26135 0.07242 C -0.26353 0.07452 -0.26555 0.07662 -0.26773 0.07851 C -0.27984 0.08858 -0.2721 0.07998 -0.28068 0.09068 C -0.28168 0.09404 -0.28202 0.09803 -0.28387 0.10076 C -0.28656 0.10433 -0.29042 0.10601 -0.29362 0.10873 C -0.31984 0.1314 -0.28841 0.10643 -0.31933 0.12679 C -0.33412 0.13665 -0.32891 0.13686 -0.34353 0.14295 C -0.35715 0.14862 -0.34622 0.14064 -0.35967 0.14904 C -0.37227 0.1568 -0.35731 0.15009 -0.36941 0.15512 C -0.37429 0.16121 -0.37782 0.16163 -0.36941 0.16919 C -0.36336 0.17465 -0.35631 0.17821 -0.35009 0.18325 C -0.34521 0.18745 -0.34017 0.19102 -0.33547 0.19543 C -0.33076 0.19983 -0.32807 0.20193 -0.3242 0.2076 C -0.32303 0.20928 -0.32252 0.21222 -0.32101 0.21348 C -0.31782 0.21642 -0.31059 0.21831 -0.30656 0.21957 C -0.30488 0.22104 -0.30336 0.22271 -0.30168 0.22355 C -0.29849 0.22544 -0.29194 0.22775 -0.29194 0.22775 C -0.28706 0.22691 -0.28236 0.22649 -0.27748 0.22565 C -0.27479 0.22523 -0.2721 0.22439 -0.26941 0.22355 C -0.26723 0.22313 -0.26505 0.22208 -0.26286 0.22166 C -0.25815 0.22062 -0.25328 0.2202 -0.24841 0.21957 C -0.23042 0.20844 -0.23395 0.21222 -0.28387 0.21159 L -0.37261 0.21348 C -0.38941 0.21705 -0.37647 0.21201 -0.3921 0.22775 C -0.39715 0.23279 -0.40353 0.23594 -0.40824 0.24182 C -0.40975 0.24371 -0.4153 0.24727 -0.41294 0.2479 C -0.40807 0.24874 -0.4032 0.24538 -0.39849 0.24371 C -0.3837 0.23888 -0.37328 0.23363 -0.35815 0.22775 C -0.31933 0.21264 -0.3511 0.22544 -0.3032 0.21348 C -0.30051 0.21285 -0.29799 0.21201 -0.29513 0.21159 C -0.28824 0.21054 -0.28118 0.21033 -0.27429 0.20949 C -0.26992 0.20907 -0.26555 0.20823 -0.26135 0.2076 C -0.25967 0.20676 -0.25815 0.20613 -0.25647 0.2055 C -0.25429 0.20466 -0.2521 0.20466 -0.25009 0.2034 C -0.24824 0.20256 -0.24521 0.19711 -0.24521 0.19941 C -0.24521 0.2118 -0.26353 0.20928 -0.26622 0.20949 C -0.26773 0.21012 -0.27278 0.21159 -0.27093 0.21159 C -0.26773 0.21159 -0.26454 0.2097 -0.26135 0.20949 C -0.25597 0.20907 -0.25059 0.20949 -0.24521 0.20949 L -0.24521 0.20949 " pathEditMode="relative" ptsTypes="AAAAAAAAAAAAAAAAAAAAAAAAAAAAAAAAAAAAAAAAAAAAAAAAAAAAAAA">
                                      <p:cBhvr>
                                        <p:cTn id="74" dur="2000" fill="hold"/>
                                        <p:tgtEl>
                                          <p:spTgt spid="20"/>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6.38655E-6 -3.02267E-7 L 6.38655E-6 -3.02267E-7 C -0.03966 0.00378 -0.01747 0.00252 -0.08083 -3.02267E-7 L -0.11949 -0.0021 L -0.17109 -0.00399 C -0.20554 -0.00336 -0.23999 -0.00399 -0.27445 -0.0021 C -0.28369 -0.00168 -0.29024 0.00608 -0.29865 0.01007 C -0.30268 0.01196 -0.30722 0.01238 -0.31142 0.01406 C -0.31478 0.01532 -0.33512 0.02372 -0.33898 0.02624 C -0.36352 0.04156 -0.37243 0.04912 -0.39377 0.06444 L -0.41966 0.08249 L -0.44218 0.09865 C -0.45428 0.10726 -0.49243 0.13371 -0.49865 0.14294 C -0.53966 0.20445 -0.47613 0.10999 -0.51478 0.16519 C -0.51613 0.16708 -0.51697 0.16918 -0.51798 0.17128 C -0.5205 0.17611 -0.52419 0.18367 -0.52604 0.18933 C -0.5289 0.19794 -0.53411 0.21557 -0.53411 0.21557 C -0.53814 0.26616 -0.53024 0.23383 -0.6084 0.23782 C -0.62554 0.23866 -0.65999 0.24181 -0.65999 0.24181 C -0.66218 0.24307 -0.66436 0.24433 -0.66638 0.2458 C -0.66806 0.24706 -0.66957 0.24895 -0.67125 0.24979 C -0.6847 0.25692 -0.67075 0.2458 -0.68419 0.25587 C -0.68756 0.25839 -0.69394 0.26385 -0.69394 0.26385 C -0.69445 0.26595 -0.6963 0.26826 -0.69545 0.26994 C -0.69428 0.27246 -0.69125 0.27288 -0.68907 0.27393 C -0.68688 0.27498 -0.6847 0.27498 -0.68251 0.27603 C -0.67209 0.28085 -0.68033 0.28001 -0.67125 0.28001 L -0.67125 0.28001 " pathEditMode="relative" ptsTypes="AAAAAAAAAAAAAAAAAAAAAAAAAAAA">
                                      <p:cBhvr>
                                        <p:cTn id="76" dur="2000" fill="hold"/>
                                        <p:tgtEl>
                                          <p:spTgt spid="21"/>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0.04941 0.02624 L -0.04941 0.02624 C -0.04723 0.06906 -0.05076 0.06297 -0.02521 0.11083 C -0.01496 0.13014 -0.00319 0.14882 0.01025 0.1652 C 0.03126 0.1908 0.06605 0.21788 0.09412 0.22964 C 0.11697 0.23929 0.14387 0.24286 0.1684 0.2437 L 0.26034 0.2458 C 0.26185 0.24706 0.2642 0.24769 0.26521 0.24979 C 0.26655 0.25273 0.26672 0.25651 0.26672 0.25986 C 0.26672 0.27561 0.2679 0.28505 0.26034 0.29618 C 0.2558 0.30268 0.25126 0.3094 0.24571 0.31423 C 0.24151 0.31822 0.23597 0.31969 0.23126 0.32242 C 0.2279 0.32431 0.22487 0.32661 0.22151 0.3285 C 0.21849 0.32997 0.21496 0.33081 0.21193 0.33249 C 0.20538 0.33606 0.20336 0.3432 0.19731 0.34865 C 0.19345 0.35201 0.18857 0.35369 0.18454 0.35663 C 0.1795 0.36041 0.17479 0.36461 0.16992 0.36881 C 0.1684 0.37007 0.16689 0.37195 0.16504 0.37279 L 0.16034 0.37489 C 0.15597 0.37405 0.15092 0.37594 0.14739 0.37279 C 0.14454 0.37028 0.1442 0.36062 0.1442 0.36062 L 0.1442 0.36062 " pathEditMode="relative" ptsTypes="AAAAAAAAAAAAAAAAAAAAAA">
                                      <p:cBhvr>
                                        <p:cTn id="78" dur="2000" fill="hold"/>
                                        <p:tgtEl>
                                          <p:spTgt spid="5"/>
                                        </p:tgtEl>
                                        <p:attrNameLst>
                                          <p:attrName>ppt_x</p:attrName>
                                          <p:attrName>ppt_y</p:attrName>
                                        </p:attrNameLst>
                                      </p:cBhvr>
                                    </p:animMotion>
                                  </p:childTnLst>
                                </p:cTn>
                              </p:par>
                              <p:par>
                                <p:cTn id="79" presetID="0" presetClass="path" presetSubtype="0" accel="50000" decel="50000" fill="hold" grpId="0" nodeType="withEffect">
                                  <p:stCondLst>
                                    <p:cond delay="0"/>
                                  </p:stCondLst>
                                  <p:childTnLst>
                                    <p:animMotion origin="layout" path="M -0.10437 0.0298 L -0.10437 0.02959 C -0.10488 0.02896 -0.10538 0.02812 -0.10589 0.02749 C -0.10723 0.02603 -0.1074 0.02603 -0.10874 0.0254 C -0.10958 0.02435 -0.10958 0.02435 -0.11042 0.02351 C -0.11093 0.0233 -0.11126 0.02309 -0.1116 0.02267 C -0.11412 0.01994 -0.11261 0.02162 -0.11395 0.0191 C -0.11563 0.01637 -0.11462 0.01868 -0.11546 0.01658 C -0.11597 0.01364 -0.11597 0.01364 -0.11546 0.00902 C -0.11546 0.0086 -0.11496 0.00818 -0.11479 0.00776 C -0.11429 0.00692 -0.11412 0.00587 -0.11362 0.00524 C -0.11278 0.0042 -0.11261 0.0042 -0.1121 0.00294 C -0.11177 0.00252 -0.1116 0.0021 -0.11143 0.00168 C -0.11093 0.00105 -0.11042 0.00084 -0.11009 0.00021 C -0.10975 2.97229E-6 -0.10958 -0.00021 -0.10941 -0.00042 C -0.10925 -0.00063 -0.10891 -0.00084 -0.10874 -0.00105 C -0.1074 -0.00273 -0.10857 -0.0021 -0.10706 -0.00273 C -0.10656 -0.00336 -0.10589 -0.00378 -0.10555 -0.00462 C -0.10521 -0.00504 -0.10488 -0.00546 -0.10471 -0.00588 C -0.10437 -0.0063 -0.1042 -0.00651 -0.10404 -0.00672 C -0.10202 -0.00945 -0.1042 -0.00672 -0.10219 -0.00924 C -0.10219 -0.00945 -0.10219 -0.00966 -0.10202 -0.01008 C -0.10185 -0.01029 -0.10168 -0.0105 -0.10152 -0.01071 C -0.10084 -0.01281 -0.10152 -0.01197 -0.10084 -0.0126 L -0.10084 -0.0126 " pathEditMode="relative" rAng="0" ptsTypes="AAAAAAAAAAAAAAAAAAAAAAAAA">
                                      <p:cBhvr>
                                        <p:cTn id="80" dur="2000" fill="hold"/>
                                        <p:tgtEl>
                                          <p:spTgt spid="7"/>
                                        </p:tgtEl>
                                        <p:attrNameLst>
                                          <p:attrName>ppt_x</p:attrName>
                                          <p:attrName>ppt_y</p:attrName>
                                        </p:attrNameLst>
                                      </p:cBhvr>
                                      <p:rCtr x="-403" y="-2120"/>
                                    </p:animMotion>
                                  </p:childTnLst>
                                </p:cTn>
                              </p:par>
                              <p:par>
                                <p:cTn id="81" presetID="0" presetClass="path" presetSubtype="0" accel="50000" decel="50000" fill="hold" grpId="0" nodeType="withEffect">
                                  <p:stCondLst>
                                    <p:cond delay="0"/>
                                  </p:stCondLst>
                                  <p:childTnLst>
                                    <p:animMotion origin="layout" path="M 0.01547 0.02897 L 0.01547 0.02897 C 0.01816 0.03967 0.0195 0.05101 0.02353 0.06108 C 0.02555 0.06675 0.03009 0.07032 0.03311 0.07515 C 0.03715 0.08165 0.04017 0.08921 0.04437 0.0953 C 0.05732 0.11356 0.07916 0.1249 0.09446 0.1356 C 0.09933 0.13896 0.1037 0.14379 0.10891 0.14568 C 0.11984 0.14987 0.13093 0.15218 0.14135 0.15785 C 0.14605 0.16058 0.15076 0.16373 0.1558 0.16583 C 0.16 0.16772 0.16437 0.16835 0.16874 0.17003 C 0.17261 0.17129 0.18874 0.17842 0.19126 0.1801 C 0.19379 0.18157 0.1953 0.18472 0.19782 0.18598 C 0.20185 0.18808 0.21076 0.19018 0.21076 0.19018 C 0.21227 0.19144 0.21379 0.19312 0.21547 0.19417 C 0.21748 0.19521 0.21984 0.19542 0.22202 0.19605 C 0.22353 0.19668 0.22521 0.19731 0.22689 0.19815 C 0.23227 0.20067 0.23463 0.20235 0.23967 0.20424 C 0.24185 0.20487 0.24404 0.20529 0.24622 0.20613 C 0.24874 0.20739 0.26269 0.21558 0.26874 0.21621 C 0.29681 0.21956 0.29614 0.20676 0.29614 0.2204 L 0.29614 0.2204 " pathEditMode="relative" ptsTypes="AAAAAAAAAAAAAAAAAAAAA">
                                      <p:cBhvr>
                                        <p:cTn id="82" dur="2000" fill="hold"/>
                                        <p:tgtEl>
                                          <p:spTgt spid="11"/>
                                        </p:tgtEl>
                                        <p:attrNameLst>
                                          <p:attrName>ppt_x</p:attrName>
                                          <p:attrName>ppt_y</p:attrName>
                                        </p:attrNameLst>
                                      </p:cBhvr>
                                    </p:animMotion>
                                  </p:childTnLst>
                                </p:cTn>
                              </p:par>
                              <p:par>
                                <p:cTn id="83" presetID="0" presetClass="path" presetSubtype="0" accel="50000" decel="50000" fill="hold" grpId="0" nodeType="withEffect">
                                  <p:stCondLst>
                                    <p:cond delay="0"/>
                                  </p:stCondLst>
                                  <p:childTnLst>
                                    <p:animMotion origin="layout" path="M -2.18487E-6 -4.35768E-6 L -2.18487E-6 0.00021 C -0.04807 0.00525 0.00151 0.00021 -0.10017 0.00399 C -0.10991 0.0042 -0.11949 0.00525 -0.12924 0.00588 C -0.13243 0.00651 -0.13563 0.00714 -0.13882 0.00798 C -0.14101 0.0084 -0.14319 0.00945 -0.14538 0.00987 C -0.14907 0.01092 -0.15294 0.01113 -0.15664 0.01197 C -0.15882 0.01239 -0.16084 0.01344 -0.16302 0.01407 C -0.16739 0.01491 -0.17176 0.01533 -0.17596 0.01596 L -0.18722 0.01806 C -0.19378 0.02079 -0.2 0.02393 -0.20672 0.02603 C -0.23563 0.03506 -0.2237 0.03233 -0.24218 0.03611 C -0.24437 0.03758 -0.24638 0.03905 -0.24857 0.0401 C -0.25227 0.04178 -0.2563 0.0422 -0.25983 0.04429 C -0.28 0.05563 -0.25395 0.04639 -0.27277 0.05227 C -0.27546 0.055 -0.27798 0.05794 -0.28084 0.06025 C -0.28285 0.06193 -0.28538 0.06256 -0.28739 0.06445 C -0.29042 0.06717 -0.29243 0.07137 -0.29546 0.07431 C -0.29781 0.07683 -0.30101 0.07809 -0.30353 0.0804 C -0.32403 0.10097 -0.29983 0.08166 -0.31966 0.09656 C -0.32117 0.09929 -0.32252 0.10244 -0.32454 0.10454 C -0.3284 0.10916 -0.33731 0.11671 -0.33731 0.11692 C -0.33849 0.11944 -0.33949 0.12217 -0.34067 0.12469 C -0.34151 0.12679 -0.34302 0.12868 -0.34386 0.13078 C -0.34454 0.13267 -0.3447 0.13497 -0.34538 0.13686 C -0.34638 0.13959 -0.3479 0.14211 -0.34874 0.14484 C -0.34941 0.14757 -0.34874 0.15093 -0.35025 0.15303 C -0.35445 0.15869 -0.36084 0.16121 -0.36487 0.16709 C -0.36756 0.17108 -0.36975 0.1757 -0.37294 0.17906 C -0.37731 0.18388 -0.38739 0.19123 -0.38739 0.19144 L -0.39378 0.2034 L -0.39378 0.20361 L -0.39378 0.2034 " pathEditMode="relative" rAng="0" ptsTypes="AAAAAAAAAAAAAAAAAAAAAAAAAAAAAAAAA">
                                      <p:cBhvr>
                                        <p:cTn id="84" dur="2000" fill="hold"/>
                                        <p:tgtEl>
                                          <p:spTgt spid="30"/>
                                        </p:tgtEl>
                                        <p:attrNameLst>
                                          <p:attrName>ppt_x</p:attrName>
                                          <p:attrName>ppt_y</p:attrName>
                                        </p:attrNameLst>
                                      </p:cBhvr>
                                      <p:rCtr x="-19697" y="10181"/>
                                    </p:animMotion>
                                  </p:childTnLst>
                                </p:cTn>
                              </p:par>
                              <p:par>
                                <p:cTn id="85" presetID="0" presetClass="path" presetSubtype="0" accel="50000" decel="50000" fill="hold" grpId="1" nodeType="withEffect">
                                  <p:stCondLst>
                                    <p:cond delay="0"/>
                                  </p:stCondLst>
                                  <p:childTnLst>
                                    <p:animMotion origin="layout" path="M 0 0 L 0 0 C -0.01361 0.01511 -0.02067 0.01931 -0.02756 0.04009 C -0.03008 0.04786 -0.03075 0.05625 -0.03227 0.06444 C -0.03075 0.08795 -0.03142 0.11188 -0.02756 0.13497 C -0.02689 0.13812 -0.01714 0.1526 -0.01294 0.15701 C -0.00823 0.16184 0.00152 0.17107 0.00152 0.17107 C 0.0032 0.17443 0.00471 0.17779 0.00639 0.18115 C 0.00942 0.18703 0.01496 0.19689 0.01765 0.2034 C 0.02135 0.21242 0.02202 0.21536 0.02421 0.22355 C 0.02421 0.22544 0.02572 0.25168 0.0274 0.25776 C 0.0279 0.26007 0.02975 0.26154 0.03059 0.26385 C 0.03126 0.26574 0.03227 0.26994 0.03227 0.26994 L 0.03227 0.26994 " pathEditMode="relative" ptsTypes="AAAAAAAAAAAAAA">
                                      <p:cBhvr>
                                        <p:cTn id="8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8" grpId="1"/>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025" y="352425"/>
            <a:ext cx="8029575" cy="1260475"/>
          </a:xfrm>
        </p:spPr>
        <p:txBody>
          <a:bodyPr/>
          <a:lstStyle/>
          <a:p>
            <a:r>
              <a:rPr lang="en-US" sz="3200" b="1" dirty="0" smtClean="0">
                <a:solidFill>
                  <a:srgbClr val="0070C0"/>
                </a:solidFill>
              </a:rPr>
              <a:t>Curricular Organization as a Data-science </a:t>
            </a:r>
            <a:r>
              <a:rPr lang="en-US" sz="3200" b="1" dirty="0">
                <a:solidFill>
                  <a:srgbClr val="0070C0"/>
                </a:solidFill>
              </a:rPr>
              <a:t>P</a:t>
            </a:r>
            <a:r>
              <a:rPr lang="en-US" sz="3200" b="1" dirty="0" smtClean="0">
                <a:solidFill>
                  <a:srgbClr val="0070C0"/>
                </a:solidFill>
              </a:rPr>
              <a:t>roblem</a:t>
            </a:r>
            <a:endParaRPr lang="en-US" sz="3200" b="1" dirty="0">
              <a:solidFill>
                <a:srgbClr val="0070C0"/>
              </a:solidFill>
            </a:endParaRPr>
          </a:p>
        </p:txBody>
      </p:sp>
      <p:sp>
        <p:nvSpPr>
          <p:cNvPr id="3" name="Content Placeholder 2"/>
          <p:cNvSpPr>
            <a:spLocks noGrp="1"/>
          </p:cNvSpPr>
          <p:nvPr>
            <p:ph idx="1"/>
          </p:nvPr>
        </p:nvSpPr>
        <p:spPr>
          <a:xfrm>
            <a:off x="708025" y="1645285"/>
            <a:ext cx="8029575" cy="4538663"/>
          </a:xfrm>
        </p:spPr>
        <p:txBody>
          <a:bodyPr/>
          <a:lstStyle/>
          <a:p>
            <a:r>
              <a:rPr lang="en-US" dirty="0" smtClean="0"/>
              <a:t>Prioritization of concepts/skills</a:t>
            </a:r>
          </a:p>
          <a:p>
            <a:r>
              <a:rPr lang="en-US" dirty="0" smtClean="0"/>
              <a:t>Use of education research to guide pedagogy </a:t>
            </a:r>
          </a:p>
          <a:p>
            <a:r>
              <a:rPr lang="en-US" dirty="0" smtClean="0"/>
              <a:t>Borrowing/adapting existing materials (downscaling, not dumbing-down)</a:t>
            </a:r>
          </a:p>
          <a:p>
            <a:r>
              <a:rPr lang="en-US" dirty="0" smtClean="0"/>
              <a:t>Sequencing coverage of concepts/skills</a:t>
            </a:r>
          </a:p>
          <a:p>
            <a:r>
              <a:rPr lang="en-US" dirty="0" smtClean="0"/>
              <a:t>Enhancing high priority concepts/skills through repetition</a:t>
            </a:r>
          </a:p>
          <a:p>
            <a:r>
              <a:rPr lang="en-US" dirty="0" smtClean="0"/>
              <a:t>Assessing success</a:t>
            </a:r>
          </a:p>
          <a:p>
            <a:endParaRPr lang="en-US" dirty="0"/>
          </a:p>
        </p:txBody>
      </p:sp>
    </p:spTree>
    <p:extLst>
      <p:ext uri="{BB962C8B-B14F-4D97-AF65-F5344CB8AC3E}">
        <p14:creationId xmlns:p14="http://schemas.microsoft.com/office/powerpoint/2010/main" val="14607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370" name="Rectangle 2"/>
          <p:cNvSpPr>
            <a:spLocks noGrp="1" noChangeArrowheads="1"/>
          </p:cNvSpPr>
          <p:nvPr>
            <p:ph type="title" idx="4294967295"/>
          </p:nvPr>
        </p:nvSpPr>
        <p:spPr>
          <a:xfrm>
            <a:off x="708025" y="252413"/>
            <a:ext cx="8029575" cy="1260475"/>
          </a:xfrm>
        </p:spPr>
        <p:txBody>
          <a:bodyPr/>
          <a:lstStyle/>
          <a:p>
            <a:pPr>
              <a:defRPr/>
            </a:pPr>
            <a:r>
              <a:rPr lang="en-US" sz="3400" b="1">
                <a:cs typeface="+mj-cs"/>
              </a:rPr>
              <a:t>Training Fearless Biologists: Quantitative Concepts for all our Students</a:t>
            </a:r>
          </a:p>
        </p:txBody>
      </p:sp>
      <p:sp>
        <p:nvSpPr>
          <p:cNvPr id="20483" name="Rectangle 3"/>
          <p:cNvSpPr>
            <a:spLocks noGrp="1" noChangeArrowheads="1"/>
          </p:cNvSpPr>
          <p:nvPr>
            <p:ph type="body" idx="4294967295"/>
          </p:nvPr>
        </p:nvSpPr>
        <p:spPr>
          <a:xfrm>
            <a:off x="2046288" y="2016125"/>
            <a:ext cx="5353050" cy="4538663"/>
          </a:xfrm>
        </p:spPr>
        <p:txBody>
          <a:bodyPr/>
          <a:lstStyle/>
          <a:p>
            <a:pPr marL="342900" indent="-342900" defTabSz="914400">
              <a:lnSpc>
                <a:spcPct val="90000"/>
              </a:lnSpc>
              <a:buFontTx/>
              <a:buNone/>
            </a:pPr>
            <a:r>
              <a:rPr lang="en-US" altLang="x-none" sz="2600" b="1">
                <a:ea typeface="MS Mincho" charset="-128"/>
              </a:rPr>
              <a:t>1. Rate of change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2. Modeling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3. Equilibria and stability</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4. Structure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5. Interactions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6. Data and measurement</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7. Stochasticity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8. Visualizing </a:t>
            </a:r>
            <a:endParaRPr lang="en-US" altLang="x-none" sz="2600" b="1">
              <a:ea typeface="Courier New" charset="0"/>
              <a:cs typeface="Courier New" charset="0"/>
            </a:endParaRPr>
          </a:p>
          <a:p>
            <a:pPr marL="342900" indent="-342900" defTabSz="914400">
              <a:lnSpc>
                <a:spcPct val="90000"/>
              </a:lnSpc>
              <a:buFontTx/>
              <a:buNone/>
            </a:pPr>
            <a:r>
              <a:rPr lang="en-US" altLang="x-none" sz="2600" b="1">
                <a:ea typeface="MS Mincho" charset="-128"/>
              </a:rPr>
              <a:t>9. Algorithms</a:t>
            </a:r>
            <a:endParaRPr lang="en-US" altLang="x-none" sz="2600" b="1">
              <a:ea typeface="Courier New" charset="0"/>
              <a:cs typeface="Courier New" charset="0"/>
            </a:endParaRPr>
          </a:p>
          <a:p>
            <a:pPr marL="342900" indent="-342900" defTabSz="914400">
              <a:lnSpc>
                <a:spcPct val="90000"/>
              </a:lnSpc>
              <a:buFontTx/>
              <a:buNone/>
            </a:pPr>
            <a:endParaRPr lang="en-US" altLang="x-none" sz="2600" b="1"/>
          </a:p>
        </p:txBody>
      </p:sp>
      <p:sp>
        <p:nvSpPr>
          <p:cNvPr id="20484" name="Text Box 4"/>
          <p:cNvSpPr txBox="1">
            <a:spLocks noChangeArrowheads="1"/>
          </p:cNvSpPr>
          <p:nvPr/>
        </p:nvSpPr>
        <p:spPr bwMode="auto">
          <a:xfrm>
            <a:off x="1892300" y="5975350"/>
            <a:ext cx="640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x-none" sz="2000"/>
              <a:t>Slide presented at Bio2010 public release - Sept. 10, 2002 Listing arose from Workshops at UTK in 1992 and 1994. See </a:t>
            </a:r>
            <a:r>
              <a:rPr lang="en-US" altLang="x-none" sz="2000" i="1"/>
              <a:t>Bio2010: Transforming Undergraduate Education for Future Research Biologists </a:t>
            </a:r>
            <a:r>
              <a:rPr lang="en-US" altLang="x-none" sz="2000"/>
              <a:t>(NRC, 2003)</a:t>
            </a:r>
          </a:p>
        </p:txBody>
      </p:sp>
      <p:pic>
        <p:nvPicPr>
          <p:cNvPr id="20485" name="Picture 4"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7023100"/>
            <a:ext cx="1900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7175" y="0"/>
            <a:ext cx="9231313" cy="1260475"/>
          </a:xfrm>
        </p:spPr>
        <p:txBody>
          <a:bodyPr/>
          <a:lstStyle/>
          <a:p>
            <a:r>
              <a:rPr lang="en-US" altLang="en-US" sz="3000" b="1"/>
              <a:t>Mathematics for the Life Sciences – Princeton U. Press</a:t>
            </a:r>
          </a:p>
        </p:txBody>
      </p:sp>
      <p:sp>
        <p:nvSpPr>
          <p:cNvPr id="22531" name="Rectangle 3"/>
          <p:cNvSpPr>
            <a:spLocks noGrp="1" noChangeArrowheads="1"/>
          </p:cNvSpPr>
          <p:nvPr>
            <p:ph type="body" idx="4294967295"/>
          </p:nvPr>
        </p:nvSpPr>
        <p:spPr>
          <a:xfrm>
            <a:off x="798513" y="1011238"/>
            <a:ext cx="7959725" cy="4538662"/>
          </a:xfrm>
        </p:spPr>
        <p:txBody>
          <a:bodyPr/>
          <a:lstStyle/>
          <a:p>
            <a:pPr marL="341313" indent="-341313" defTabSz="912813">
              <a:lnSpc>
                <a:spcPct val="90000"/>
              </a:lnSpc>
              <a:buFontTx/>
              <a:buNone/>
            </a:pPr>
            <a:r>
              <a:rPr lang="en-US" altLang="en-US" sz="2600" b="1" i="1">
                <a:ea typeface="MS Mincho" charset="-128"/>
              </a:rPr>
              <a:t>Rule of Five-  </a:t>
            </a:r>
            <a:r>
              <a:rPr lang="en-US" altLang="en-US" sz="2600" b="1">
                <a:ea typeface="MS Mincho" charset="-128"/>
              </a:rPr>
              <a:t>different learning styles to meet needs of diverse students: Symbolically, Graphically, Numerically, Verbally, Data-driven </a:t>
            </a:r>
          </a:p>
          <a:p>
            <a:pPr marL="341313" indent="-341313" defTabSz="912813">
              <a:lnSpc>
                <a:spcPct val="90000"/>
              </a:lnSpc>
              <a:buFontTx/>
              <a:buNone/>
            </a:pPr>
            <a:r>
              <a:rPr lang="en-US" altLang="en-US" sz="2600"/>
              <a:t>We use this approach throughout the text which includes descriptive statistics (regression, semi-log, log-log), matrix algebra (eigenvalues, eigenvectors), discrete probability, discrete dynamical systems, basic calculus, differential equations, emphasizing data and hypothesis formulation (math and biological) using Matlab and R.</a:t>
            </a:r>
          </a:p>
          <a:p>
            <a:pPr marL="341313" indent="-341313" defTabSz="912813">
              <a:lnSpc>
                <a:spcPct val="90000"/>
              </a:lnSpc>
              <a:buFontTx/>
              <a:buNone/>
            </a:pPr>
            <a:endParaRPr lang="en-US" altLang="en-US" sz="2600" b="1"/>
          </a:p>
        </p:txBody>
      </p:sp>
      <p:pic>
        <p:nvPicPr>
          <p:cNvPr id="22532" name="Picture 4"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3" y="6900863"/>
            <a:ext cx="1900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BodineCover.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37075"/>
            <a:ext cx="2133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ErinBodine(L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3325" y="5103813"/>
            <a:ext cx="2654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9"/>
          <p:cNvSpPr txBox="1">
            <a:spLocks noChangeArrowheads="1"/>
          </p:cNvSpPr>
          <p:nvPr/>
        </p:nvSpPr>
        <p:spPr bwMode="auto">
          <a:xfrm>
            <a:off x="2762250" y="7061200"/>
            <a:ext cx="207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a:spcBef>
                <a:spcPct val="50000"/>
              </a:spcBef>
            </a:pPr>
            <a:r>
              <a:rPr lang="en-US" altLang="x-none" sz="2400"/>
              <a:t>Erin Bodine</a:t>
            </a:r>
          </a:p>
        </p:txBody>
      </p:sp>
      <p:sp>
        <p:nvSpPr>
          <p:cNvPr id="22536" name="Text Box 9"/>
          <p:cNvSpPr txBox="1">
            <a:spLocks noChangeArrowheads="1"/>
          </p:cNvSpPr>
          <p:nvPr/>
        </p:nvSpPr>
        <p:spPr bwMode="auto">
          <a:xfrm>
            <a:off x="5103813" y="7100888"/>
            <a:ext cx="2446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a:spcBef>
                <a:spcPct val="50000"/>
              </a:spcBef>
            </a:pPr>
            <a:r>
              <a:rPr lang="en-US" altLang="x-none" sz="2400"/>
              <a:t>Suzanne Lenhart</a:t>
            </a:r>
          </a:p>
        </p:txBody>
      </p:sp>
      <p:pic>
        <p:nvPicPr>
          <p:cNvPr id="22537" name="Picture 9" descr="SuzanneScotlandcrop.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105400"/>
            <a:ext cx="158908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370013" y="1190625"/>
            <a:ext cx="6858000" cy="4538663"/>
          </a:xfrm>
        </p:spPr>
        <p:txBody>
          <a:bodyPr/>
          <a:lstStyle/>
          <a:p>
            <a:pPr marL="342900" indent="-342900" defTabSz="914400">
              <a:lnSpc>
                <a:spcPct val="90000"/>
              </a:lnSpc>
              <a:buFontTx/>
              <a:buNone/>
            </a:pPr>
            <a:r>
              <a:rPr lang="en-US" altLang="x-none" sz="4400" b="1" i="1">
                <a:ea typeface="MS Mincho" charset="-128"/>
              </a:rPr>
              <a:t>What evidence is there that indeed introducing and/or motivating quantitative concepts through inclusion of data and models from the life sciences actually enhances learning of these concepts by our students?</a:t>
            </a:r>
          </a:p>
        </p:txBody>
      </p:sp>
      <p:pic>
        <p:nvPicPr>
          <p:cNvPr id="24579" name="Picture 15"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977063"/>
            <a:ext cx="21193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989013" y="5915025"/>
            <a:ext cx="7696200" cy="685800"/>
          </a:xfrm>
        </p:spPr>
        <p:txBody>
          <a:bodyPr/>
          <a:lstStyle/>
          <a:p>
            <a:pPr marL="342900" indent="-342900" defTabSz="914400">
              <a:lnSpc>
                <a:spcPct val="90000"/>
              </a:lnSpc>
              <a:buFontTx/>
              <a:buNone/>
            </a:pPr>
            <a:r>
              <a:rPr lang="en-US" altLang="x-none" sz="2000">
                <a:ea typeface="MS Mincho" charset="-128"/>
              </a:rPr>
              <a:t>Koedinger, K. R., J. L. Booth, and D. Klahr1  Instructional Complexity and the Science to Constrain It. </a:t>
            </a:r>
            <a:r>
              <a:rPr lang="en-US" altLang="x-none" sz="2000" i="1">
                <a:ea typeface="MS Mincho" charset="-128"/>
              </a:rPr>
              <a:t>Science</a:t>
            </a:r>
            <a:r>
              <a:rPr lang="en-US" altLang="x-none" sz="2000">
                <a:ea typeface="MS Mincho" charset="-128"/>
              </a:rPr>
              <a:t> 342:935-7 (2013) </a:t>
            </a:r>
          </a:p>
        </p:txBody>
      </p:sp>
      <p:pic>
        <p:nvPicPr>
          <p:cNvPr id="28675" name="Picture 1" descr="Koedinger2013Fig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733425"/>
            <a:ext cx="94456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5"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977063"/>
            <a:ext cx="21193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370" name="Rectangle 2"/>
          <p:cNvSpPr>
            <a:spLocks noGrp="1" noChangeArrowheads="1"/>
          </p:cNvSpPr>
          <p:nvPr>
            <p:ph type="title" idx="4294967295"/>
          </p:nvPr>
        </p:nvSpPr>
        <p:spPr>
          <a:xfrm>
            <a:off x="671513" y="1109663"/>
            <a:ext cx="8318499" cy="1260475"/>
          </a:xfrm>
        </p:spPr>
        <p:txBody>
          <a:bodyPr/>
          <a:lstStyle/>
          <a:p>
            <a:pPr>
              <a:defRPr/>
            </a:pPr>
            <a:r>
              <a:rPr lang="en-US" sz="3200" b="1" dirty="0">
                <a:solidFill>
                  <a:srgbClr val="002060"/>
                </a:solidFill>
                <a:cs typeface="+mj-cs"/>
              </a:rPr>
              <a:t>E</a:t>
            </a:r>
            <a:r>
              <a:rPr lang="en-US" sz="3200" b="1" dirty="0" smtClean="0">
                <a:solidFill>
                  <a:srgbClr val="002060"/>
                </a:solidFill>
                <a:cs typeface="+mj-cs"/>
              </a:rPr>
              <a:t>vidence </a:t>
            </a:r>
            <a:r>
              <a:rPr lang="en-US" sz="3200" b="1" dirty="0">
                <a:solidFill>
                  <a:srgbClr val="002060"/>
                </a:solidFill>
                <a:cs typeface="+mj-cs"/>
              </a:rPr>
              <a:t>for the effectiveness of learning quantitative concepts through concrete examples </a:t>
            </a:r>
            <a:r>
              <a:rPr lang="en-US" sz="3200" b="1" dirty="0" smtClean="0">
                <a:solidFill>
                  <a:srgbClr val="002060"/>
                </a:solidFill>
                <a:cs typeface="+mj-cs"/>
              </a:rPr>
              <a:t>and real data over </a:t>
            </a:r>
            <a:r>
              <a:rPr lang="en-US" sz="3200" b="1" dirty="0">
                <a:solidFill>
                  <a:srgbClr val="002060"/>
                </a:solidFill>
                <a:cs typeface="+mj-cs"/>
              </a:rPr>
              <a:t>abstract methods is mostly anecdotal. V</a:t>
            </a:r>
            <a:r>
              <a:rPr lang="en-US" sz="3200" b="1" dirty="0" smtClean="0">
                <a:solidFill>
                  <a:srgbClr val="002060"/>
                </a:solidFill>
                <a:cs typeface="+mj-cs"/>
              </a:rPr>
              <a:t>ery </a:t>
            </a:r>
            <a:r>
              <a:rPr lang="en-US" sz="3200" b="1" dirty="0">
                <a:solidFill>
                  <a:srgbClr val="002060"/>
                </a:solidFill>
                <a:cs typeface="+mj-cs"/>
              </a:rPr>
              <a:t>few studies </a:t>
            </a:r>
            <a:r>
              <a:rPr lang="en-US" sz="3200" b="1" dirty="0" smtClean="0">
                <a:solidFill>
                  <a:srgbClr val="002060"/>
                </a:solidFill>
                <a:cs typeface="+mj-cs"/>
              </a:rPr>
              <a:t>investigate </a:t>
            </a:r>
            <a:r>
              <a:rPr lang="en-US" sz="3200" b="1" dirty="0">
                <a:solidFill>
                  <a:srgbClr val="002060"/>
                </a:solidFill>
                <a:cs typeface="+mj-cs"/>
              </a:rPr>
              <a:t>learning gains in mathematics arising from the use of scientific </a:t>
            </a:r>
            <a:r>
              <a:rPr lang="en-US" sz="3200" b="1" dirty="0" smtClean="0">
                <a:solidFill>
                  <a:srgbClr val="002060"/>
                </a:solidFill>
                <a:cs typeface="+mj-cs"/>
              </a:rPr>
              <a:t>examples.</a:t>
            </a:r>
            <a:endParaRPr lang="en-US" sz="3200" b="1" dirty="0">
              <a:solidFill>
                <a:srgbClr val="002060"/>
              </a:solidFill>
              <a:cs typeface="+mj-cs"/>
            </a:endParaRPr>
          </a:p>
        </p:txBody>
      </p:sp>
      <p:sp>
        <p:nvSpPr>
          <p:cNvPr id="36867" name="Rectangle 3"/>
          <p:cNvSpPr>
            <a:spLocks noGrp="1" noChangeArrowheads="1"/>
          </p:cNvSpPr>
          <p:nvPr>
            <p:ph type="body" idx="4294967295"/>
          </p:nvPr>
        </p:nvSpPr>
        <p:spPr>
          <a:xfrm>
            <a:off x="547688" y="3411538"/>
            <a:ext cx="8153400" cy="2362200"/>
          </a:xfrm>
        </p:spPr>
        <p:txBody>
          <a:bodyPr/>
          <a:lstStyle/>
          <a:p>
            <a:pPr marL="342900" indent="-342900" defTabSz="914400">
              <a:lnSpc>
                <a:spcPct val="90000"/>
              </a:lnSpc>
              <a:buFontTx/>
              <a:buNone/>
            </a:pPr>
            <a:r>
              <a:rPr lang="en-US" altLang="x-none" sz="3200" b="1" i="1" dirty="0">
                <a:ea typeface="MS Mincho" charset="-128"/>
              </a:rPr>
              <a:t>   </a:t>
            </a:r>
            <a:r>
              <a:rPr lang="en-US" altLang="x-none" sz="3200" b="1" i="1" dirty="0">
                <a:solidFill>
                  <a:schemeClr val="accent1">
                    <a:lumMod val="50000"/>
                  </a:schemeClr>
                </a:solidFill>
                <a:ea typeface="MS Mincho" charset="-128"/>
              </a:rPr>
              <a:t>A first step towards evaluating the potential impact of biological examples on mathematics comprehension is to develop a robust assessment instrument designed for college-level math concepts.</a:t>
            </a:r>
            <a:r>
              <a:rPr lang="en-US" altLang="x-none" sz="3200" b="1" i="1" dirty="0">
                <a:ea typeface="MS Mincho" charset="-128"/>
              </a:rPr>
              <a:t> </a:t>
            </a:r>
          </a:p>
        </p:txBody>
      </p:sp>
      <p:pic>
        <p:nvPicPr>
          <p:cNvPr id="36868" name="Picture 15"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956425"/>
            <a:ext cx="219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1"/>
          <p:cNvSpPr txBox="1">
            <a:spLocks noChangeArrowheads="1"/>
          </p:cNvSpPr>
          <p:nvPr/>
        </p:nvSpPr>
        <p:spPr bwMode="auto">
          <a:xfrm>
            <a:off x="1476375" y="5632450"/>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a:solidFill>
                  <a:schemeClr val="accent2"/>
                </a:solidFill>
              </a:rPr>
              <a:t>Quantitative Biology Concept Inventory (QBCI)</a:t>
            </a:r>
          </a:p>
        </p:txBody>
      </p:sp>
      <p:pic>
        <p:nvPicPr>
          <p:cNvPr id="36870"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16"/>
          <p:cNvGrpSpPr>
            <a:grpSpLocks/>
          </p:cNvGrpSpPr>
          <p:nvPr/>
        </p:nvGrpSpPr>
        <p:grpSpPr bwMode="auto">
          <a:xfrm>
            <a:off x="327025" y="809625"/>
            <a:ext cx="1905000" cy="1143000"/>
            <a:chOff x="683045" y="1110578"/>
            <a:chExt cx="1905000" cy="1143000"/>
          </a:xfrm>
        </p:grpSpPr>
        <p:sp>
          <p:nvSpPr>
            <p:cNvPr id="38939" name="Rounded Rectangle 13"/>
            <p:cNvSpPr>
              <a:spLocks noChangeArrowheads="1"/>
            </p:cNvSpPr>
            <p:nvPr/>
          </p:nvSpPr>
          <p:spPr bwMode="auto">
            <a:xfrm>
              <a:off x="683045" y="1110578"/>
              <a:ext cx="1905000" cy="1143000"/>
            </a:xfrm>
            <a:prstGeom prst="roundRect">
              <a:avLst>
                <a:gd name="adj" fmla="val 16667"/>
              </a:avLst>
            </a:prstGeom>
            <a:solidFill>
              <a:schemeClr val="accent1"/>
            </a:solidFill>
            <a:ln w="9525">
              <a:solidFill>
                <a:schemeClr val="tx1"/>
              </a:solidFill>
              <a:round/>
              <a:headEnd/>
              <a:tailEnd/>
            </a:ln>
          </p:spPr>
          <p:txBody>
            <a:bodyPr/>
            <a:lstStyle/>
            <a:p>
              <a:endParaRPr lang="x-none" altLang="x-none" sz="2400" b="0">
                <a:solidFill>
                  <a:srgbClr val="000000"/>
                </a:solidFill>
              </a:endParaRPr>
            </a:p>
          </p:txBody>
        </p:sp>
        <p:sp>
          <p:nvSpPr>
            <p:cNvPr id="38940" name="TextBox 14"/>
            <p:cNvSpPr txBox="1">
              <a:spLocks noChangeArrowheads="1"/>
            </p:cNvSpPr>
            <p:nvPr/>
          </p:nvSpPr>
          <p:spPr bwMode="auto">
            <a:xfrm>
              <a:off x="1019221" y="1328135"/>
              <a:ext cx="156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2000"/>
                <a:t>Objectives/</a:t>
              </a:r>
            </a:p>
            <a:p>
              <a:r>
                <a:rPr lang="en-US" altLang="x-none" sz="2000"/>
                <a:t>Planning</a:t>
              </a:r>
            </a:p>
          </p:txBody>
        </p:sp>
      </p:grpSp>
      <p:grpSp>
        <p:nvGrpSpPr>
          <p:cNvPr id="38915" name="Group 17"/>
          <p:cNvGrpSpPr>
            <a:grpSpLocks/>
          </p:cNvGrpSpPr>
          <p:nvPr/>
        </p:nvGrpSpPr>
        <p:grpSpPr bwMode="auto">
          <a:xfrm>
            <a:off x="1674813" y="2170113"/>
            <a:ext cx="1905000" cy="1143000"/>
            <a:chOff x="683045" y="1110578"/>
            <a:chExt cx="1905000" cy="1143000"/>
          </a:xfrm>
        </p:grpSpPr>
        <p:sp>
          <p:nvSpPr>
            <p:cNvPr id="38937" name="Rounded Rectangle 18"/>
            <p:cNvSpPr>
              <a:spLocks noChangeArrowheads="1"/>
            </p:cNvSpPr>
            <p:nvPr/>
          </p:nvSpPr>
          <p:spPr bwMode="auto">
            <a:xfrm>
              <a:off x="683045" y="1110578"/>
              <a:ext cx="1905000" cy="1143000"/>
            </a:xfrm>
            <a:prstGeom prst="roundRect">
              <a:avLst>
                <a:gd name="adj" fmla="val 16667"/>
              </a:avLst>
            </a:prstGeom>
            <a:solidFill>
              <a:schemeClr val="accent1"/>
            </a:solidFill>
            <a:ln w="9525">
              <a:solidFill>
                <a:schemeClr val="tx1"/>
              </a:solidFill>
              <a:round/>
              <a:headEnd/>
              <a:tailEnd/>
            </a:ln>
          </p:spPr>
          <p:txBody>
            <a:bodyPr/>
            <a:lstStyle/>
            <a:p>
              <a:endParaRPr lang="x-none" altLang="x-none" sz="2400" b="0">
                <a:solidFill>
                  <a:srgbClr val="000000"/>
                </a:solidFill>
              </a:endParaRPr>
            </a:p>
          </p:txBody>
        </p:sp>
        <p:sp>
          <p:nvSpPr>
            <p:cNvPr id="38938" name="TextBox 19"/>
            <p:cNvSpPr txBox="1">
              <a:spLocks noChangeArrowheads="1"/>
            </p:cNvSpPr>
            <p:nvPr/>
          </p:nvSpPr>
          <p:spPr bwMode="auto">
            <a:xfrm>
              <a:off x="890167" y="1328135"/>
              <a:ext cx="1697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2000"/>
                <a:t>   Content Specification</a:t>
              </a:r>
            </a:p>
          </p:txBody>
        </p:sp>
      </p:grpSp>
      <p:grpSp>
        <p:nvGrpSpPr>
          <p:cNvPr id="38916" name="Group 20"/>
          <p:cNvGrpSpPr>
            <a:grpSpLocks/>
          </p:cNvGrpSpPr>
          <p:nvPr/>
        </p:nvGrpSpPr>
        <p:grpSpPr bwMode="auto">
          <a:xfrm>
            <a:off x="3351213" y="3444875"/>
            <a:ext cx="1905000" cy="1143000"/>
            <a:chOff x="683045" y="1110578"/>
            <a:chExt cx="1905000" cy="1143000"/>
          </a:xfrm>
        </p:grpSpPr>
        <p:sp>
          <p:nvSpPr>
            <p:cNvPr id="38935" name="Rounded Rectangle 21"/>
            <p:cNvSpPr>
              <a:spLocks noChangeArrowheads="1"/>
            </p:cNvSpPr>
            <p:nvPr/>
          </p:nvSpPr>
          <p:spPr bwMode="auto">
            <a:xfrm>
              <a:off x="683045" y="1110578"/>
              <a:ext cx="1905000" cy="1143000"/>
            </a:xfrm>
            <a:prstGeom prst="roundRect">
              <a:avLst>
                <a:gd name="adj" fmla="val 16667"/>
              </a:avLst>
            </a:prstGeom>
            <a:solidFill>
              <a:schemeClr val="accent1"/>
            </a:solidFill>
            <a:ln w="9525">
              <a:solidFill>
                <a:schemeClr val="tx1"/>
              </a:solidFill>
              <a:round/>
              <a:headEnd/>
              <a:tailEnd/>
            </a:ln>
          </p:spPr>
          <p:txBody>
            <a:bodyPr/>
            <a:lstStyle/>
            <a:p>
              <a:endParaRPr lang="x-none" altLang="x-none" sz="2400" b="0">
                <a:solidFill>
                  <a:srgbClr val="000000"/>
                </a:solidFill>
              </a:endParaRPr>
            </a:p>
          </p:txBody>
        </p:sp>
        <p:sp>
          <p:nvSpPr>
            <p:cNvPr id="38936" name="TextBox 22"/>
            <p:cNvSpPr txBox="1">
              <a:spLocks noChangeArrowheads="1"/>
            </p:cNvSpPr>
            <p:nvPr/>
          </p:nvSpPr>
          <p:spPr bwMode="auto">
            <a:xfrm>
              <a:off x="890167" y="1328135"/>
              <a:ext cx="1697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2000"/>
                <a:t>      Item Development</a:t>
              </a:r>
            </a:p>
          </p:txBody>
        </p:sp>
      </p:grpSp>
      <p:grpSp>
        <p:nvGrpSpPr>
          <p:cNvPr id="38917" name="Group 23"/>
          <p:cNvGrpSpPr>
            <a:grpSpLocks/>
          </p:cNvGrpSpPr>
          <p:nvPr/>
        </p:nvGrpSpPr>
        <p:grpSpPr bwMode="auto">
          <a:xfrm>
            <a:off x="4799013" y="4743450"/>
            <a:ext cx="1905000" cy="1143000"/>
            <a:chOff x="683045" y="1110578"/>
            <a:chExt cx="1905000" cy="1143000"/>
          </a:xfrm>
        </p:grpSpPr>
        <p:sp>
          <p:nvSpPr>
            <p:cNvPr id="38933" name="Rounded Rectangle 24"/>
            <p:cNvSpPr>
              <a:spLocks noChangeArrowheads="1"/>
            </p:cNvSpPr>
            <p:nvPr/>
          </p:nvSpPr>
          <p:spPr bwMode="auto">
            <a:xfrm>
              <a:off x="683045" y="1110578"/>
              <a:ext cx="1905000" cy="1143000"/>
            </a:xfrm>
            <a:prstGeom prst="roundRect">
              <a:avLst>
                <a:gd name="adj" fmla="val 16667"/>
              </a:avLst>
            </a:prstGeom>
            <a:solidFill>
              <a:schemeClr val="accent1"/>
            </a:solidFill>
            <a:ln w="9525">
              <a:solidFill>
                <a:schemeClr val="tx1"/>
              </a:solidFill>
              <a:round/>
              <a:headEnd/>
              <a:tailEnd/>
            </a:ln>
          </p:spPr>
          <p:txBody>
            <a:bodyPr/>
            <a:lstStyle/>
            <a:p>
              <a:endParaRPr lang="x-none" altLang="x-none" sz="2400" b="0">
                <a:solidFill>
                  <a:srgbClr val="000000"/>
                </a:solidFill>
              </a:endParaRPr>
            </a:p>
          </p:txBody>
        </p:sp>
        <p:sp>
          <p:nvSpPr>
            <p:cNvPr id="38934" name="TextBox 25"/>
            <p:cNvSpPr txBox="1">
              <a:spLocks noChangeArrowheads="1"/>
            </p:cNvSpPr>
            <p:nvPr/>
          </p:nvSpPr>
          <p:spPr bwMode="auto">
            <a:xfrm>
              <a:off x="710033" y="1328135"/>
              <a:ext cx="187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2000"/>
                <a:t>         Test administration</a:t>
              </a:r>
            </a:p>
          </p:txBody>
        </p:sp>
      </p:grpSp>
      <p:grpSp>
        <p:nvGrpSpPr>
          <p:cNvPr id="38918" name="Group 26"/>
          <p:cNvGrpSpPr>
            <a:grpSpLocks/>
          </p:cNvGrpSpPr>
          <p:nvPr/>
        </p:nvGrpSpPr>
        <p:grpSpPr bwMode="auto">
          <a:xfrm>
            <a:off x="6475413" y="6040438"/>
            <a:ext cx="1905000" cy="1143000"/>
            <a:chOff x="683045" y="1110578"/>
            <a:chExt cx="1905000" cy="1143000"/>
          </a:xfrm>
        </p:grpSpPr>
        <p:sp>
          <p:nvSpPr>
            <p:cNvPr id="38931" name="Rounded Rectangle 27"/>
            <p:cNvSpPr>
              <a:spLocks noChangeArrowheads="1"/>
            </p:cNvSpPr>
            <p:nvPr/>
          </p:nvSpPr>
          <p:spPr bwMode="auto">
            <a:xfrm>
              <a:off x="683045" y="1110578"/>
              <a:ext cx="1905000" cy="1143000"/>
            </a:xfrm>
            <a:prstGeom prst="roundRect">
              <a:avLst>
                <a:gd name="adj" fmla="val 16667"/>
              </a:avLst>
            </a:prstGeom>
            <a:solidFill>
              <a:schemeClr val="accent1"/>
            </a:solidFill>
            <a:ln w="9525">
              <a:solidFill>
                <a:schemeClr val="tx1"/>
              </a:solidFill>
              <a:round/>
              <a:headEnd/>
              <a:tailEnd/>
            </a:ln>
          </p:spPr>
          <p:txBody>
            <a:bodyPr/>
            <a:lstStyle/>
            <a:p>
              <a:endParaRPr lang="x-none" altLang="x-none" sz="2400" b="0">
                <a:solidFill>
                  <a:srgbClr val="000000"/>
                </a:solidFill>
              </a:endParaRPr>
            </a:p>
          </p:txBody>
        </p:sp>
        <p:sp>
          <p:nvSpPr>
            <p:cNvPr id="38932" name="TextBox 28"/>
            <p:cNvSpPr txBox="1">
              <a:spLocks noChangeArrowheads="1"/>
            </p:cNvSpPr>
            <p:nvPr/>
          </p:nvSpPr>
          <p:spPr bwMode="auto">
            <a:xfrm>
              <a:off x="710033" y="1328135"/>
              <a:ext cx="187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2000"/>
                <a:t>       Validity    </a:t>
              </a:r>
            </a:p>
            <a:p>
              <a:r>
                <a:rPr lang="en-US" altLang="x-none" sz="2000"/>
                <a:t>      Analysis</a:t>
              </a:r>
            </a:p>
          </p:txBody>
        </p:sp>
      </p:grpSp>
      <p:cxnSp>
        <p:nvCxnSpPr>
          <p:cNvPr id="47" name="Curved Connector 46"/>
          <p:cNvCxnSpPr/>
          <p:nvPr/>
        </p:nvCxnSpPr>
        <p:spPr>
          <a:xfrm rot="16200000" flipV="1">
            <a:off x="2501901" y="1306512"/>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6200000" flipH="1">
            <a:off x="914401" y="1905000"/>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6200000" flipV="1">
            <a:off x="3844926" y="2547937"/>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6200000" flipV="1">
            <a:off x="5520532" y="3912393"/>
            <a:ext cx="457200" cy="989013"/>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16200000" flipV="1">
            <a:off x="6996113" y="5208587"/>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rot="16200000" flipH="1">
            <a:off x="2596357" y="3164681"/>
            <a:ext cx="457200" cy="989013"/>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6200000" flipH="1">
            <a:off x="4062413" y="4495800"/>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flipH="1">
            <a:off x="5727701" y="5838825"/>
            <a:ext cx="457200" cy="987425"/>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38927" name="TextBox 55"/>
          <p:cNvSpPr txBox="1">
            <a:spLocks noChangeArrowheads="1"/>
          </p:cNvSpPr>
          <p:nvPr/>
        </p:nvSpPr>
        <p:spPr bwMode="auto">
          <a:xfrm>
            <a:off x="4303713" y="482600"/>
            <a:ext cx="4992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3200"/>
              <a:t>Quantitative Biology Concept Inventory Construction </a:t>
            </a:r>
          </a:p>
        </p:txBody>
      </p:sp>
      <p:pic>
        <p:nvPicPr>
          <p:cNvPr id="38928" name="Picture 2" descr="Image result for revision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4094163"/>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5"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965950"/>
            <a:ext cx="2159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5613" y="7200900"/>
            <a:ext cx="12398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x-none"/>
              <a:t>Objectives/Planning</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75" y="2322513"/>
            <a:ext cx="2376488"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8175" y="2322513"/>
            <a:ext cx="272097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191250" y="2733675"/>
            <a:ext cx="2805113" cy="2857500"/>
          </a:xfrm>
          <a:prstGeom prst="rect">
            <a:avLst/>
          </a:prstGeom>
          <a:noFill/>
        </p:spPr>
        <p:txBody>
          <a:bodyPr>
            <a:spAutoFit/>
          </a:bodyPr>
          <a:lstStyle/>
          <a:p>
            <a:pPr>
              <a:defRPr/>
            </a:pPr>
            <a:r>
              <a:rPr lang="en-US" sz="3719" dirty="0">
                <a:solidFill>
                  <a:schemeClr val="accent2"/>
                </a:solidFill>
              </a:rPr>
              <a:t>Literature review of concept inventories  </a:t>
            </a:r>
          </a:p>
          <a:p>
            <a:pPr>
              <a:defRPr/>
            </a:pPr>
            <a:r>
              <a:rPr lang="en-US" sz="3099" dirty="0"/>
              <a:t>	</a:t>
            </a:r>
          </a:p>
        </p:txBody>
      </p:sp>
      <p:pic>
        <p:nvPicPr>
          <p:cNvPr id="39942" name="Picture 15"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956425"/>
            <a:ext cx="219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x-none"/>
              <a:t>Content Specification</a:t>
            </a:r>
          </a:p>
        </p:txBody>
      </p:sp>
      <p:sp>
        <p:nvSpPr>
          <p:cNvPr id="40963" name="Content Placeholder 6"/>
          <p:cNvSpPr>
            <a:spLocks noGrp="1"/>
          </p:cNvSpPr>
          <p:nvPr>
            <p:ph idx="1"/>
          </p:nvPr>
        </p:nvSpPr>
        <p:spPr>
          <a:xfrm>
            <a:off x="708025" y="2184400"/>
            <a:ext cx="3638550" cy="4492625"/>
          </a:xfrm>
        </p:spPr>
        <p:txBody>
          <a:bodyPr/>
          <a:lstStyle/>
          <a:p>
            <a:r>
              <a:rPr lang="en-US" altLang="x-none"/>
              <a:t>Calculus </a:t>
            </a:r>
          </a:p>
          <a:p>
            <a:pPr lvl="1"/>
            <a:r>
              <a:rPr lang="en-US" altLang="x-none"/>
              <a:t>Rates of change</a:t>
            </a:r>
          </a:p>
          <a:p>
            <a:pPr lvl="1"/>
            <a:r>
              <a:rPr lang="en-US" altLang="x-none"/>
              <a:t>Sums and Integration</a:t>
            </a:r>
          </a:p>
          <a:p>
            <a:pPr lvl="1"/>
            <a:r>
              <a:rPr lang="en-US" altLang="x-none"/>
              <a:t>Modeling</a:t>
            </a:r>
          </a:p>
          <a:p>
            <a:pPr lvl="1"/>
            <a:r>
              <a:rPr lang="en-US" altLang="x-none"/>
              <a:t>Interpreting Graphs and Data</a:t>
            </a:r>
          </a:p>
        </p:txBody>
      </p:sp>
      <p:grpSp>
        <p:nvGrpSpPr>
          <p:cNvPr id="40964" name="Group 9"/>
          <p:cNvGrpSpPr>
            <a:grpSpLocks/>
          </p:cNvGrpSpPr>
          <p:nvPr/>
        </p:nvGrpSpPr>
        <p:grpSpPr bwMode="auto">
          <a:xfrm>
            <a:off x="4452938" y="2560638"/>
            <a:ext cx="4387850" cy="2700337"/>
            <a:chOff x="6244259" y="1505616"/>
            <a:chExt cx="5663150" cy="3486226"/>
          </a:xfrm>
        </p:grpSpPr>
        <p:pic>
          <p:nvPicPr>
            <p:cNvPr id="409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259" y="1505616"/>
              <a:ext cx="2791777" cy="348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3811" y="1505616"/>
              <a:ext cx="2733598" cy="348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5" name="Picture 15"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956425"/>
            <a:ext cx="219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2436813" y="0"/>
            <a:ext cx="4457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a:t>Project Personnel</a:t>
            </a:r>
          </a:p>
        </p:txBody>
      </p:sp>
      <p:pic>
        <p:nvPicPr>
          <p:cNvPr id="174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020763"/>
            <a:ext cx="13970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flipH="1">
            <a:off x="633413" y="2886075"/>
            <a:ext cx="3606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Times New Roman" charset="0"/>
                <a:ea typeface="ＭＳ Ｐゴシック" charset="-128"/>
              </a:defRPr>
            </a:lvl1pPr>
            <a:lvl2pPr>
              <a:defRPr sz="4000" b="1">
                <a:solidFill>
                  <a:schemeClr val="tx1"/>
                </a:solidFill>
                <a:latin typeface="Times New Roman" charset="0"/>
                <a:ea typeface="ＭＳ Ｐゴシック" charset="-128"/>
              </a:defRPr>
            </a:lvl2pPr>
            <a:lvl3pPr>
              <a:defRPr sz="4000" b="1">
                <a:solidFill>
                  <a:schemeClr val="tx1"/>
                </a:solidFill>
                <a:latin typeface="Times New Roman" charset="0"/>
                <a:ea typeface="ＭＳ Ｐゴシック" charset="-128"/>
              </a:defRPr>
            </a:lvl3pPr>
            <a:lvl4pPr>
              <a:defRPr sz="4000" b="1">
                <a:solidFill>
                  <a:schemeClr val="tx1"/>
                </a:solidFill>
                <a:latin typeface="Times New Roman" charset="0"/>
                <a:ea typeface="ＭＳ Ｐゴシック" charset="-128"/>
              </a:defRPr>
            </a:lvl4pPr>
            <a:lvl5pPr>
              <a:defRPr sz="4000" b="1">
                <a:solidFill>
                  <a:schemeClr val="tx1"/>
                </a:solidFill>
                <a:latin typeface="Times New Roman" charset="0"/>
                <a:ea typeface="ＭＳ Ｐゴシック" charset="-128"/>
              </a:defRPr>
            </a:lvl5pPr>
            <a:lvl6pPr marL="2284413" indent="1588" eaLnBrk="0" fontAlgn="base" hangingPunct="0">
              <a:spcBef>
                <a:spcPct val="0"/>
              </a:spcBef>
              <a:spcAft>
                <a:spcPct val="0"/>
              </a:spcAft>
              <a:defRPr sz="4000" b="1">
                <a:solidFill>
                  <a:schemeClr val="tx1"/>
                </a:solidFill>
                <a:latin typeface="Times New Roman" charset="0"/>
                <a:ea typeface="ＭＳ Ｐゴシック" charset="-128"/>
              </a:defRPr>
            </a:lvl6pPr>
            <a:lvl7pPr marL="2741613" indent="1588" eaLnBrk="0" fontAlgn="base" hangingPunct="0">
              <a:spcBef>
                <a:spcPct val="0"/>
              </a:spcBef>
              <a:spcAft>
                <a:spcPct val="0"/>
              </a:spcAft>
              <a:defRPr sz="4000" b="1">
                <a:solidFill>
                  <a:schemeClr val="tx1"/>
                </a:solidFill>
                <a:latin typeface="Times New Roman" charset="0"/>
                <a:ea typeface="ＭＳ Ｐゴシック" charset="-128"/>
              </a:defRPr>
            </a:lvl7pPr>
            <a:lvl8pPr marL="3198813" indent="1588" eaLnBrk="0" fontAlgn="base" hangingPunct="0">
              <a:spcBef>
                <a:spcPct val="0"/>
              </a:spcBef>
              <a:spcAft>
                <a:spcPct val="0"/>
              </a:spcAft>
              <a:defRPr sz="4000" b="1">
                <a:solidFill>
                  <a:schemeClr val="tx1"/>
                </a:solidFill>
                <a:latin typeface="Times New Roman" charset="0"/>
                <a:ea typeface="ＭＳ Ｐゴシック" charset="-128"/>
              </a:defRPr>
            </a:lvl8pPr>
            <a:lvl9pPr marL="3656013" indent="1588" eaLnBrk="0" fontAlgn="base" hangingPunct="0">
              <a:spcBef>
                <a:spcPct val="0"/>
              </a:spcBef>
              <a:spcAft>
                <a:spcPct val="0"/>
              </a:spcAft>
              <a:defRPr sz="4000" b="1">
                <a:solidFill>
                  <a:schemeClr val="tx1"/>
                </a:solidFill>
                <a:latin typeface="Times New Roman" charset="0"/>
                <a:ea typeface="ＭＳ Ｐゴシック" charset="-128"/>
              </a:defRPr>
            </a:lvl9pPr>
          </a:lstStyle>
          <a:p>
            <a:pPr marL="0" lvl="2" indent="0"/>
            <a:r>
              <a:rPr lang="en-US" altLang="x-none" sz="2000"/>
              <a:t>Pamela Bishop (PI) - Director of NISER, NIMBioS Associate Director for STEM Evaluation</a:t>
            </a:r>
          </a:p>
          <a:p>
            <a:endParaRPr lang="en-US" altLang="x-none"/>
          </a:p>
        </p:txBody>
      </p:sp>
      <p:pic>
        <p:nvPicPr>
          <p:cNvPr id="1741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1054100"/>
            <a:ext cx="13827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8"/>
          <p:cNvSpPr txBox="1">
            <a:spLocks noChangeArrowheads="1"/>
          </p:cNvSpPr>
          <p:nvPr/>
        </p:nvSpPr>
        <p:spPr bwMode="auto">
          <a:xfrm flipH="1">
            <a:off x="4694238" y="2886075"/>
            <a:ext cx="44005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000" b="1">
                <a:solidFill>
                  <a:schemeClr val="tx1"/>
                </a:solidFill>
                <a:latin typeface="Times New Roman" charset="0"/>
                <a:ea typeface="ＭＳ Ｐゴシック" charset="-128"/>
              </a:defRPr>
            </a:lvl1pPr>
            <a:lvl2pPr>
              <a:defRPr sz="4000" b="1">
                <a:solidFill>
                  <a:schemeClr val="tx1"/>
                </a:solidFill>
                <a:latin typeface="Times New Roman" charset="0"/>
                <a:ea typeface="ＭＳ Ｐゴシック" charset="-128"/>
              </a:defRPr>
            </a:lvl2pPr>
            <a:lvl3pPr>
              <a:defRPr sz="4000" b="1">
                <a:solidFill>
                  <a:schemeClr val="tx1"/>
                </a:solidFill>
                <a:latin typeface="Times New Roman" charset="0"/>
                <a:ea typeface="ＭＳ Ｐゴシック" charset="-128"/>
              </a:defRPr>
            </a:lvl3pPr>
            <a:lvl4pPr>
              <a:defRPr sz="4000" b="1">
                <a:solidFill>
                  <a:schemeClr val="tx1"/>
                </a:solidFill>
                <a:latin typeface="Times New Roman" charset="0"/>
                <a:ea typeface="ＭＳ Ｐゴシック" charset="-128"/>
              </a:defRPr>
            </a:lvl4pPr>
            <a:lvl5pPr>
              <a:defRPr sz="4000" b="1">
                <a:solidFill>
                  <a:schemeClr val="tx1"/>
                </a:solidFill>
                <a:latin typeface="Times New Roman" charset="0"/>
                <a:ea typeface="ＭＳ Ｐゴシック" charset="-128"/>
              </a:defRPr>
            </a:lvl5pPr>
            <a:lvl6pPr marL="2284413" indent="1588" eaLnBrk="0" fontAlgn="base" hangingPunct="0">
              <a:spcBef>
                <a:spcPct val="0"/>
              </a:spcBef>
              <a:spcAft>
                <a:spcPct val="0"/>
              </a:spcAft>
              <a:defRPr sz="4000" b="1">
                <a:solidFill>
                  <a:schemeClr val="tx1"/>
                </a:solidFill>
                <a:latin typeface="Times New Roman" charset="0"/>
                <a:ea typeface="ＭＳ Ｐゴシック" charset="-128"/>
              </a:defRPr>
            </a:lvl6pPr>
            <a:lvl7pPr marL="2741613" indent="1588" eaLnBrk="0" fontAlgn="base" hangingPunct="0">
              <a:spcBef>
                <a:spcPct val="0"/>
              </a:spcBef>
              <a:spcAft>
                <a:spcPct val="0"/>
              </a:spcAft>
              <a:defRPr sz="4000" b="1">
                <a:solidFill>
                  <a:schemeClr val="tx1"/>
                </a:solidFill>
                <a:latin typeface="Times New Roman" charset="0"/>
                <a:ea typeface="ＭＳ Ｐゴシック" charset="-128"/>
              </a:defRPr>
            </a:lvl7pPr>
            <a:lvl8pPr marL="3198813" indent="1588" eaLnBrk="0" fontAlgn="base" hangingPunct="0">
              <a:spcBef>
                <a:spcPct val="0"/>
              </a:spcBef>
              <a:spcAft>
                <a:spcPct val="0"/>
              </a:spcAft>
              <a:defRPr sz="4000" b="1">
                <a:solidFill>
                  <a:schemeClr val="tx1"/>
                </a:solidFill>
                <a:latin typeface="Times New Roman" charset="0"/>
                <a:ea typeface="ＭＳ Ｐゴシック" charset="-128"/>
              </a:defRPr>
            </a:lvl8pPr>
            <a:lvl9pPr marL="3656013" indent="1588" eaLnBrk="0" fontAlgn="base" hangingPunct="0">
              <a:spcBef>
                <a:spcPct val="0"/>
              </a:spcBef>
              <a:spcAft>
                <a:spcPct val="0"/>
              </a:spcAft>
              <a:defRPr sz="4000" b="1">
                <a:solidFill>
                  <a:schemeClr val="tx1"/>
                </a:solidFill>
                <a:latin typeface="Times New Roman" charset="0"/>
                <a:ea typeface="ＭＳ Ｐゴシック" charset="-128"/>
              </a:defRPr>
            </a:lvl9pPr>
          </a:lstStyle>
          <a:p>
            <a:pPr marL="0" lvl="2" indent="0"/>
            <a:r>
              <a:rPr lang="en-US" altLang="x-none" sz="2000"/>
              <a:t>Suzanne Lenhart -  NIMBioS Associate Director for Education and Outreach, Professor Mathematics</a:t>
            </a:r>
          </a:p>
          <a:p>
            <a:pPr marL="0" lvl="2" indent="0"/>
            <a:endParaRPr lang="en-US" altLang="x-none"/>
          </a:p>
        </p:txBody>
      </p:sp>
      <p:pic>
        <p:nvPicPr>
          <p:cNvPr id="1741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4165600"/>
            <a:ext cx="1473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flipH="1">
            <a:off x="419100" y="6219825"/>
            <a:ext cx="440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000" b="1">
                <a:solidFill>
                  <a:schemeClr val="tx1"/>
                </a:solidFill>
                <a:latin typeface="Times New Roman" charset="0"/>
                <a:ea typeface="ＭＳ Ｐゴシック" charset="-128"/>
              </a:defRPr>
            </a:lvl1pPr>
            <a:lvl2pPr>
              <a:defRPr sz="4000" b="1">
                <a:solidFill>
                  <a:schemeClr val="tx1"/>
                </a:solidFill>
                <a:latin typeface="Times New Roman" charset="0"/>
                <a:ea typeface="ＭＳ Ｐゴシック" charset="-128"/>
              </a:defRPr>
            </a:lvl2pPr>
            <a:lvl3pPr>
              <a:defRPr sz="4000" b="1">
                <a:solidFill>
                  <a:schemeClr val="tx1"/>
                </a:solidFill>
                <a:latin typeface="Times New Roman" charset="0"/>
                <a:ea typeface="ＭＳ Ｐゴシック" charset="-128"/>
              </a:defRPr>
            </a:lvl3pPr>
            <a:lvl4pPr>
              <a:defRPr sz="4000" b="1">
                <a:solidFill>
                  <a:schemeClr val="tx1"/>
                </a:solidFill>
                <a:latin typeface="Times New Roman" charset="0"/>
                <a:ea typeface="ＭＳ Ｐゴシック" charset="-128"/>
              </a:defRPr>
            </a:lvl4pPr>
            <a:lvl5pPr>
              <a:defRPr sz="4000" b="1">
                <a:solidFill>
                  <a:schemeClr val="tx1"/>
                </a:solidFill>
                <a:latin typeface="Times New Roman" charset="0"/>
                <a:ea typeface="ＭＳ Ｐゴシック" charset="-128"/>
              </a:defRPr>
            </a:lvl5pPr>
            <a:lvl6pPr marL="2284413" indent="1588" eaLnBrk="0" fontAlgn="base" hangingPunct="0">
              <a:spcBef>
                <a:spcPct val="0"/>
              </a:spcBef>
              <a:spcAft>
                <a:spcPct val="0"/>
              </a:spcAft>
              <a:defRPr sz="4000" b="1">
                <a:solidFill>
                  <a:schemeClr val="tx1"/>
                </a:solidFill>
                <a:latin typeface="Times New Roman" charset="0"/>
                <a:ea typeface="ＭＳ Ｐゴシック" charset="-128"/>
              </a:defRPr>
            </a:lvl6pPr>
            <a:lvl7pPr marL="2741613" indent="1588" eaLnBrk="0" fontAlgn="base" hangingPunct="0">
              <a:spcBef>
                <a:spcPct val="0"/>
              </a:spcBef>
              <a:spcAft>
                <a:spcPct val="0"/>
              </a:spcAft>
              <a:defRPr sz="4000" b="1">
                <a:solidFill>
                  <a:schemeClr val="tx1"/>
                </a:solidFill>
                <a:latin typeface="Times New Roman" charset="0"/>
                <a:ea typeface="ＭＳ Ｐゴシック" charset="-128"/>
              </a:defRPr>
            </a:lvl7pPr>
            <a:lvl8pPr marL="3198813" indent="1588" eaLnBrk="0" fontAlgn="base" hangingPunct="0">
              <a:spcBef>
                <a:spcPct val="0"/>
              </a:spcBef>
              <a:spcAft>
                <a:spcPct val="0"/>
              </a:spcAft>
              <a:defRPr sz="4000" b="1">
                <a:solidFill>
                  <a:schemeClr val="tx1"/>
                </a:solidFill>
                <a:latin typeface="Times New Roman" charset="0"/>
                <a:ea typeface="ＭＳ Ｐゴシック" charset="-128"/>
              </a:defRPr>
            </a:lvl8pPr>
            <a:lvl9pPr marL="3656013" indent="1588" eaLnBrk="0" fontAlgn="base" hangingPunct="0">
              <a:spcBef>
                <a:spcPct val="0"/>
              </a:spcBef>
              <a:spcAft>
                <a:spcPct val="0"/>
              </a:spcAft>
              <a:defRPr sz="4000" b="1">
                <a:solidFill>
                  <a:schemeClr val="tx1"/>
                </a:solidFill>
                <a:latin typeface="Times New Roman" charset="0"/>
                <a:ea typeface="ＭＳ Ｐゴシック" charset="-128"/>
              </a:defRPr>
            </a:lvl9pPr>
          </a:lstStyle>
          <a:p>
            <a:pPr marL="0" lvl="2" indent="0"/>
            <a:r>
              <a:rPr lang="en-US" altLang="x-none" sz="2000" dirty="0"/>
              <a:t>Kelly </a:t>
            </a:r>
            <a:r>
              <a:rPr lang="en-US" altLang="x-none" sz="2000" dirty="0" err="1"/>
              <a:t>Sturner</a:t>
            </a:r>
            <a:r>
              <a:rPr lang="en-US" altLang="x-none" sz="2000" dirty="0"/>
              <a:t> -  </a:t>
            </a:r>
            <a:r>
              <a:rPr lang="en-US" altLang="x-none" sz="2000" dirty="0" smtClean="0"/>
              <a:t>former </a:t>
            </a:r>
            <a:r>
              <a:rPr lang="en-US" altLang="x-none" sz="2000" dirty="0" err="1" smtClean="0"/>
              <a:t>NIMBioS</a:t>
            </a:r>
            <a:r>
              <a:rPr lang="en-US" altLang="x-none" sz="2000" dirty="0" smtClean="0"/>
              <a:t> </a:t>
            </a:r>
            <a:r>
              <a:rPr lang="en-US" altLang="x-none" sz="2000" dirty="0"/>
              <a:t>Education and Outreach Coordinator</a:t>
            </a:r>
            <a:endParaRPr lang="en-US" altLang="x-none" dirty="0"/>
          </a:p>
        </p:txBody>
      </p:sp>
      <p:pic>
        <p:nvPicPr>
          <p:cNvPr id="1741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0388" y="4191000"/>
            <a:ext cx="15255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3"/>
          <p:cNvSpPr txBox="1">
            <a:spLocks noChangeArrowheads="1"/>
          </p:cNvSpPr>
          <p:nvPr/>
        </p:nvSpPr>
        <p:spPr bwMode="auto">
          <a:xfrm flipH="1">
            <a:off x="4754563" y="6219825"/>
            <a:ext cx="440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000" b="1">
                <a:solidFill>
                  <a:schemeClr val="tx1"/>
                </a:solidFill>
                <a:latin typeface="Times New Roman" charset="0"/>
                <a:ea typeface="ＭＳ Ｐゴシック" charset="-128"/>
              </a:defRPr>
            </a:lvl1pPr>
            <a:lvl2pPr>
              <a:defRPr sz="4000" b="1">
                <a:solidFill>
                  <a:schemeClr val="tx1"/>
                </a:solidFill>
                <a:latin typeface="Times New Roman" charset="0"/>
                <a:ea typeface="ＭＳ Ｐゴシック" charset="-128"/>
              </a:defRPr>
            </a:lvl2pPr>
            <a:lvl3pPr>
              <a:defRPr sz="4000" b="1">
                <a:solidFill>
                  <a:schemeClr val="tx1"/>
                </a:solidFill>
                <a:latin typeface="Times New Roman" charset="0"/>
                <a:ea typeface="ＭＳ Ｐゴシック" charset="-128"/>
              </a:defRPr>
            </a:lvl3pPr>
            <a:lvl4pPr>
              <a:defRPr sz="4000" b="1">
                <a:solidFill>
                  <a:schemeClr val="tx1"/>
                </a:solidFill>
                <a:latin typeface="Times New Roman" charset="0"/>
                <a:ea typeface="ＭＳ Ｐゴシック" charset="-128"/>
              </a:defRPr>
            </a:lvl4pPr>
            <a:lvl5pPr>
              <a:defRPr sz="4000" b="1">
                <a:solidFill>
                  <a:schemeClr val="tx1"/>
                </a:solidFill>
                <a:latin typeface="Times New Roman" charset="0"/>
                <a:ea typeface="ＭＳ Ｐゴシック" charset="-128"/>
              </a:defRPr>
            </a:lvl5pPr>
            <a:lvl6pPr marL="2284413" indent="1588" eaLnBrk="0" fontAlgn="base" hangingPunct="0">
              <a:spcBef>
                <a:spcPct val="0"/>
              </a:spcBef>
              <a:spcAft>
                <a:spcPct val="0"/>
              </a:spcAft>
              <a:defRPr sz="4000" b="1">
                <a:solidFill>
                  <a:schemeClr val="tx1"/>
                </a:solidFill>
                <a:latin typeface="Times New Roman" charset="0"/>
                <a:ea typeface="ＭＳ Ｐゴシック" charset="-128"/>
              </a:defRPr>
            </a:lvl6pPr>
            <a:lvl7pPr marL="2741613" indent="1588" eaLnBrk="0" fontAlgn="base" hangingPunct="0">
              <a:spcBef>
                <a:spcPct val="0"/>
              </a:spcBef>
              <a:spcAft>
                <a:spcPct val="0"/>
              </a:spcAft>
              <a:defRPr sz="4000" b="1">
                <a:solidFill>
                  <a:schemeClr val="tx1"/>
                </a:solidFill>
                <a:latin typeface="Times New Roman" charset="0"/>
                <a:ea typeface="ＭＳ Ｐゴシック" charset="-128"/>
              </a:defRPr>
            </a:lvl7pPr>
            <a:lvl8pPr marL="3198813" indent="1588" eaLnBrk="0" fontAlgn="base" hangingPunct="0">
              <a:spcBef>
                <a:spcPct val="0"/>
              </a:spcBef>
              <a:spcAft>
                <a:spcPct val="0"/>
              </a:spcAft>
              <a:defRPr sz="4000" b="1">
                <a:solidFill>
                  <a:schemeClr val="tx1"/>
                </a:solidFill>
                <a:latin typeface="Times New Roman" charset="0"/>
                <a:ea typeface="ＭＳ Ｐゴシック" charset="-128"/>
              </a:defRPr>
            </a:lvl8pPr>
            <a:lvl9pPr marL="3656013" indent="1588" eaLnBrk="0" fontAlgn="base" hangingPunct="0">
              <a:spcBef>
                <a:spcPct val="0"/>
              </a:spcBef>
              <a:spcAft>
                <a:spcPct val="0"/>
              </a:spcAft>
              <a:defRPr sz="4000" b="1">
                <a:solidFill>
                  <a:schemeClr val="tx1"/>
                </a:solidFill>
                <a:latin typeface="Times New Roman" charset="0"/>
                <a:ea typeface="ＭＳ Ｐゴシック" charset="-128"/>
              </a:defRPr>
            </a:lvl9pPr>
          </a:lstStyle>
          <a:p>
            <a:pPr marL="0" lvl="2" indent="0"/>
            <a:r>
              <a:rPr lang="en-US" altLang="x-none" sz="2000"/>
              <a:t>Robin Taylor -  NIMBioS Evaluation Postdoctoral Fellow</a:t>
            </a:r>
            <a:endParaRPr lang="en-US" altLang="x-none"/>
          </a:p>
        </p:txBody>
      </p:sp>
      <p:pic>
        <p:nvPicPr>
          <p:cNvPr id="17419"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descr="NIMBioSlogoshadow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981825"/>
            <a:ext cx="22082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784225" y="0"/>
            <a:ext cx="8029575" cy="1260475"/>
          </a:xfrm>
        </p:spPr>
        <p:txBody>
          <a:bodyPr/>
          <a:lstStyle/>
          <a:p>
            <a:r>
              <a:rPr lang="en-US" altLang="x-none"/>
              <a:t>Item Development (Example 1)</a:t>
            </a:r>
          </a:p>
        </p:txBody>
      </p:sp>
      <p:pic>
        <p:nvPicPr>
          <p:cNvPr id="4198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1413" y="1260475"/>
            <a:ext cx="6873875" cy="5591175"/>
          </a:xfrm>
        </p:spPr>
      </p:pic>
      <p:pic>
        <p:nvPicPr>
          <p:cNvPr id="41988" name="Picture 15"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977063"/>
            <a:ext cx="21193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600575"/>
            <a:ext cx="22510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600075" y="57150"/>
            <a:ext cx="8029575" cy="1260475"/>
          </a:xfrm>
        </p:spPr>
        <p:txBody>
          <a:bodyPr/>
          <a:lstStyle/>
          <a:p>
            <a:r>
              <a:rPr lang="en-US" altLang="x-none"/>
              <a:t>Test Review and Administration</a:t>
            </a:r>
          </a:p>
        </p:txBody>
      </p:sp>
      <p:sp>
        <p:nvSpPr>
          <p:cNvPr id="7" name="Content Placeholder 6"/>
          <p:cNvSpPr>
            <a:spLocks noGrp="1"/>
          </p:cNvSpPr>
          <p:nvPr>
            <p:ph idx="1"/>
          </p:nvPr>
        </p:nvSpPr>
        <p:spPr>
          <a:xfrm>
            <a:off x="500063" y="2311400"/>
            <a:ext cx="8629650" cy="3654425"/>
          </a:xfrm>
        </p:spPr>
        <p:txBody>
          <a:bodyPr>
            <a:normAutofit fontScale="70000" lnSpcReduction="20000"/>
          </a:bodyPr>
          <a:lstStyle/>
          <a:p>
            <a:pPr marL="0" indent="0">
              <a:buFontTx/>
              <a:buNone/>
              <a:defRPr/>
            </a:pPr>
            <a:r>
              <a:rPr lang="en-US" b="1" dirty="0"/>
              <a:t> </a:t>
            </a:r>
            <a:r>
              <a:rPr lang="en-US" b="1" dirty="0" smtClean="0"/>
              <a:t>    Expert review</a:t>
            </a:r>
          </a:p>
          <a:p>
            <a:pPr>
              <a:defRPr/>
            </a:pPr>
            <a:r>
              <a:rPr lang="en-US" b="1" dirty="0" smtClean="0"/>
              <a:t>Student focus group completion </a:t>
            </a:r>
          </a:p>
          <a:p>
            <a:pPr>
              <a:defRPr/>
            </a:pPr>
            <a:r>
              <a:rPr lang="en-US" b="1" dirty="0" smtClean="0"/>
              <a:t>Fall 2016 Administration </a:t>
            </a:r>
            <a:endParaRPr lang="en-US" b="1" dirty="0"/>
          </a:p>
          <a:p>
            <a:pPr lvl="1">
              <a:defRPr/>
            </a:pPr>
            <a:r>
              <a:rPr lang="en-US" b="1" dirty="0" smtClean="0"/>
              <a:t>Calculus I, Calculus II, Math for Life Sciences</a:t>
            </a:r>
          </a:p>
          <a:p>
            <a:pPr lvl="1">
              <a:defRPr/>
            </a:pPr>
            <a:r>
              <a:rPr lang="en-US" b="1" dirty="0" smtClean="0"/>
              <a:t>Pre-post testing</a:t>
            </a:r>
          </a:p>
          <a:p>
            <a:pPr lvl="1">
              <a:defRPr/>
            </a:pPr>
            <a:endParaRPr lang="en-US" b="1" dirty="0"/>
          </a:p>
          <a:p>
            <a:pPr marL="354193" lvl="1" indent="0">
              <a:buFontTx/>
              <a:buNone/>
              <a:defRPr/>
            </a:pPr>
            <a:endParaRPr lang="en-US" b="1" dirty="0" smtClean="0"/>
          </a:p>
          <a:p>
            <a:pPr>
              <a:defRPr/>
            </a:pPr>
            <a:r>
              <a:rPr lang="en-US" b="1" dirty="0" smtClean="0"/>
              <a:t>Spring 2017 administration (n ~ 200)</a:t>
            </a:r>
          </a:p>
          <a:p>
            <a:pPr lvl="1">
              <a:defRPr/>
            </a:pPr>
            <a:r>
              <a:rPr lang="en-US" b="1" dirty="0"/>
              <a:t>Calculus I, Calculus II, Math for Life </a:t>
            </a:r>
            <a:r>
              <a:rPr lang="en-US" b="1" dirty="0" smtClean="0"/>
              <a:t>Sciences</a:t>
            </a:r>
          </a:p>
          <a:p>
            <a:pPr lvl="1">
              <a:defRPr/>
            </a:pPr>
            <a:r>
              <a:rPr lang="en-US" b="1" dirty="0" smtClean="0"/>
              <a:t>Pre-post testing</a:t>
            </a:r>
            <a:endParaRPr lang="en-US" b="1" dirty="0"/>
          </a:p>
          <a:p>
            <a:pPr>
              <a:defRPr/>
            </a:pPr>
            <a:endParaRPr lang="en-US" dirty="0"/>
          </a:p>
        </p:txBody>
      </p:sp>
      <p:cxnSp>
        <p:nvCxnSpPr>
          <p:cNvPr id="8" name="Straight Arrow Connector 7"/>
          <p:cNvCxnSpPr/>
          <p:nvPr/>
        </p:nvCxnSpPr>
        <p:spPr>
          <a:xfrm>
            <a:off x="3481388" y="2486025"/>
            <a:ext cx="37465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6213" y="2908300"/>
            <a:ext cx="1971675" cy="158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56213" y="3248025"/>
            <a:ext cx="1971675" cy="2381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89813" y="2665413"/>
            <a:ext cx="1366837" cy="473075"/>
          </a:xfrm>
          <a:prstGeom prst="rect">
            <a:avLst/>
          </a:prstGeom>
          <a:noFill/>
        </p:spPr>
        <p:txBody>
          <a:bodyPr wrap="none">
            <a:spAutoFit/>
          </a:bodyPr>
          <a:lstStyle/>
          <a:p>
            <a:pPr>
              <a:defRPr/>
            </a:pPr>
            <a:r>
              <a:rPr lang="en-US" sz="2479" dirty="0">
                <a:solidFill>
                  <a:schemeClr val="accent1"/>
                </a:solidFill>
              </a:rPr>
              <a:t>REVISE</a:t>
            </a:r>
          </a:p>
        </p:txBody>
      </p:sp>
      <p:sp>
        <p:nvSpPr>
          <p:cNvPr id="20" name="TextBox 19"/>
          <p:cNvSpPr txBox="1"/>
          <p:nvPr/>
        </p:nvSpPr>
        <p:spPr>
          <a:xfrm>
            <a:off x="7518400" y="4743450"/>
            <a:ext cx="1446213" cy="473075"/>
          </a:xfrm>
          <a:prstGeom prst="rect">
            <a:avLst/>
          </a:prstGeom>
          <a:noFill/>
        </p:spPr>
        <p:txBody>
          <a:bodyPr wrap="none">
            <a:spAutoFit/>
          </a:bodyPr>
          <a:lstStyle/>
          <a:p>
            <a:pPr>
              <a:defRPr/>
            </a:pPr>
            <a:r>
              <a:rPr lang="en-US" sz="2479" dirty="0">
                <a:solidFill>
                  <a:schemeClr val="accent1"/>
                </a:solidFill>
              </a:rPr>
              <a:t>REVISE </a:t>
            </a:r>
          </a:p>
        </p:txBody>
      </p:sp>
      <p:cxnSp>
        <p:nvCxnSpPr>
          <p:cNvPr id="21" name="Straight Arrow Connector 20"/>
          <p:cNvCxnSpPr/>
          <p:nvPr/>
        </p:nvCxnSpPr>
        <p:spPr>
          <a:xfrm>
            <a:off x="5889625" y="4979988"/>
            <a:ext cx="150018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44042" name="Picture 15" descr="NIMBioSlogoshado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935788"/>
            <a:ext cx="22717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608013" y="23813"/>
            <a:ext cx="8029575" cy="1260475"/>
          </a:xfrm>
        </p:spPr>
        <p:txBody>
          <a:bodyPr/>
          <a:lstStyle/>
          <a:p>
            <a:r>
              <a:rPr lang="en-US" altLang="x-none"/>
              <a:t>Validity Analysis</a:t>
            </a:r>
          </a:p>
        </p:txBody>
      </p:sp>
      <p:sp>
        <p:nvSpPr>
          <p:cNvPr id="45059" name="Content Placeholder 6"/>
          <p:cNvSpPr>
            <a:spLocks noGrp="1"/>
          </p:cNvSpPr>
          <p:nvPr>
            <p:ph idx="1"/>
          </p:nvPr>
        </p:nvSpPr>
        <p:spPr>
          <a:xfrm>
            <a:off x="307975" y="1314450"/>
            <a:ext cx="8629650" cy="3654425"/>
          </a:xfrm>
        </p:spPr>
        <p:txBody>
          <a:bodyPr/>
          <a:lstStyle/>
          <a:p>
            <a:r>
              <a:rPr lang="en-US" altLang="x-none" sz="2400"/>
              <a:t>Item Response Theory (IRT): family of latent trait models used to establish psychometric properties of items and scales</a:t>
            </a:r>
          </a:p>
          <a:p>
            <a:r>
              <a:rPr lang="en-US" altLang="x-none" sz="2400"/>
              <a:t>Rasch Modeling: Demonstrate relationship between item difficulty and person ability</a:t>
            </a:r>
          </a:p>
          <a:p>
            <a:pPr lvl="1"/>
            <a:r>
              <a:rPr lang="en-US" altLang="x-none" sz="2400"/>
              <a:t>Probabilistic unidimensional model</a:t>
            </a:r>
          </a:p>
          <a:p>
            <a:pPr lvl="2"/>
            <a:r>
              <a:rPr lang="en-US" altLang="x-none" sz="2400"/>
              <a:t>Easier test question, higher likelihood of a correct response</a:t>
            </a:r>
          </a:p>
          <a:p>
            <a:pPr lvl="2"/>
            <a:r>
              <a:rPr lang="en-US" altLang="x-none" sz="2400"/>
              <a:t>More capable the student, higher likelihood of getting questions correct versus less capable (or able) student</a:t>
            </a:r>
          </a:p>
          <a:p>
            <a:pPr lvl="1"/>
            <a:r>
              <a:rPr lang="en-US" altLang="x-none" sz="2400"/>
              <a:t>Assumes probability a student correctly answers a question is a logistic function of the difference between the student’s ability and the difficulty of a question</a:t>
            </a:r>
          </a:p>
          <a:p>
            <a:r>
              <a:rPr lang="en-US" altLang="x-none" sz="2400" b="1"/>
              <a:t>PROVIDES A LOT OF INFORMATION ABOUT TEST QUESTIONS TO HELP EXAMINE THE QUALITY OF TEST CONSTRUCTION </a:t>
            </a:r>
          </a:p>
          <a:p>
            <a:endParaRPr lang="en-US" altLang="x-none" sz="2400"/>
          </a:p>
        </p:txBody>
      </p:sp>
      <p:pic>
        <p:nvPicPr>
          <p:cNvPr id="45060" name="Picture 15" descr="NIMBioSlogoshado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956425"/>
            <a:ext cx="219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x-none"/>
              <a:t>Example distribution of QBCI responses </a:t>
            </a:r>
          </a:p>
        </p:txBody>
      </p:sp>
      <p:sp>
        <p:nvSpPr>
          <p:cNvPr id="4" name="Rectangle 3"/>
          <p:cNvSpPr/>
          <p:nvPr/>
        </p:nvSpPr>
        <p:spPr>
          <a:xfrm>
            <a:off x="439738" y="2690813"/>
            <a:ext cx="4171950" cy="420687"/>
          </a:xfrm>
          <a:prstGeom prst="rect">
            <a:avLst/>
          </a:prstGeom>
        </p:spPr>
        <p:txBody>
          <a:bodyPr>
            <a:spAutoFit/>
          </a:bodyPr>
          <a:lstStyle/>
          <a:p>
            <a:pPr>
              <a:lnSpc>
                <a:spcPct val="107000"/>
              </a:lnSpc>
              <a:spcBef>
                <a:spcPts val="930"/>
              </a:spcBef>
              <a:defRPr/>
            </a:pPr>
            <a:r>
              <a:rPr lang="en-US" sz="20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Pre-administration of the QBCI</a:t>
            </a:r>
          </a:p>
        </p:txBody>
      </p:sp>
      <p:sp>
        <p:nvSpPr>
          <p:cNvPr id="10" name="Rectangle 9"/>
          <p:cNvSpPr/>
          <p:nvPr/>
        </p:nvSpPr>
        <p:spPr>
          <a:xfrm>
            <a:off x="5407025" y="2779713"/>
            <a:ext cx="4037013" cy="420687"/>
          </a:xfrm>
          <a:prstGeom prst="rect">
            <a:avLst/>
          </a:prstGeom>
        </p:spPr>
        <p:txBody>
          <a:bodyPr>
            <a:spAutoFit/>
          </a:bodyPr>
          <a:lstStyle/>
          <a:p>
            <a:pPr>
              <a:lnSpc>
                <a:spcPct val="107000"/>
              </a:lnSpc>
              <a:spcBef>
                <a:spcPts val="930"/>
              </a:spcBef>
              <a:defRPr/>
            </a:pPr>
            <a:r>
              <a:rPr lang="en-US" sz="20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Post-administration of the QBCI</a:t>
            </a:r>
          </a:p>
        </p:txBody>
      </p:sp>
      <p:sp>
        <p:nvSpPr>
          <p:cNvPr id="11" name="Rectangle 10"/>
          <p:cNvSpPr/>
          <p:nvPr/>
        </p:nvSpPr>
        <p:spPr>
          <a:xfrm>
            <a:off x="3308350" y="2205038"/>
            <a:ext cx="4614863" cy="422275"/>
          </a:xfrm>
          <a:prstGeom prst="rect">
            <a:avLst/>
          </a:prstGeom>
        </p:spPr>
        <p:txBody>
          <a:bodyPr>
            <a:spAutoFit/>
          </a:bodyPr>
          <a:lstStyle/>
          <a:p>
            <a:pPr>
              <a:lnSpc>
                <a:spcPct val="107000"/>
              </a:lnSpc>
              <a:spcBef>
                <a:spcPts val="930"/>
              </a:spcBef>
              <a:defRPr/>
            </a:pPr>
            <a:r>
              <a:rPr lang="en-US" sz="2000" kern="0" dirty="0">
                <a:solidFill>
                  <a:schemeClr val="accent2">
                    <a:lumMod val="75000"/>
                  </a:schemeClr>
                </a:solidFill>
                <a:latin typeface="Franklin Gothic Demi" panose="020B0703020102020204" pitchFamily="34" charset="0"/>
                <a:ea typeface="Times New Roman" panose="02020603050405020304" pitchFamily="18" charset="0"/>
                <a:cs typeface="Times New Roman" panose="02020603050405020304" pitchFamily="18" charset="0"/>
              </a:rPr>
              <a:t>Correct responses are in blue</a:t>
            </a:r>
          </a:p>
        </p:txBody>
      </p:sp>
      <p:grpSp>
        <p:nvGrpSpPr>
          <p:cNvPr id="47110" name="Group 13"/>
          <p:cNvGrpSpPr>
            <a:grpSpLocks/>
          </p:cNvGrpSpPr>
          <p:nvPr/>
        </p:nvGrpSpPr>
        <p:grpSpPr bwMode="auto">
          <a:xfrm>
            <a:off x="260350" y="3497263"/>
            <a:ext cx="8924925" cy="2935287"/>
            <a:chOff x="957262" y="3248928"/>
            <a:chExt cx="10375331" cy="2331944"/>
          </a:xfrm>
        </p:grpSpPr>
        <p:pic>
          <p:nvPicPr>
            <p:cNvPr id="47111" name="Picture 11"/>
            <p:cNvPicPr>
              <a:picLocks noChangeAspect="1"/>
            </p:cNvPicPr>
            <p:nvPr/>
          </p:nvPicPr>
          <p:blipFill>
            <a:blip r:embed="rId3">
              <a:extLst>
                <a:ext uri="{28A0092B-C50C-407E-A947-70E740481C1C}">
                  <a14:useLocalDpi xmlns:a14="http://schemas.microsoft.com/office/drawing/2010/main" val="0"/>
                </a:ext>
              </a:extLst>
            </a:blip>
            <a:srcRect r="50781" b="1282"/>
            <a:stretch>
              <a:fillRect/>
            </a:stretch>
          </p:blipFill>
          <p:spPr bwMode="auto">
            <a:xfrm>
              <a:off x="957262" y="3248928"/>
              <a:ext cx="5058527" cy="233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2"/>
            <p:cNvPicPr>
              <a:picLocks noChangeAspect="1"/>
            </p:cNvPicPr>
            <p:nvPr/>
          </p:nvPicPr>
          <p:blipFill>
            <a:blip r:embed="rId3">
              <a:extLst>
                <a:ext uri="{28A0092B-C50C-407E-A947-70E740481C1C}">
                  <a14:useLocalDpi xmlns:a14="http://schemas.microsoft.com/office/drawing/2010/main" val="0"/>
                </a:ext>
              </a:extLst>
            </a:blip>
            <a:srcRect l="50436" b="2034"/>
            <a:stretch>
              <a:fillRect/>
            </a:stretch>
          </p:blipFill>
          <p:spPr bwMode="auto">
            <a:xfrm>
              <a:off x="6238774" y="3248928"/>
              <a:ext cx="5093819" cy="231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x-none"/>
              <a:t>Item discrimination by item difficulty for QBCI</a:t>
            </a:r>
          </a:p>
        </p:txBody>
      </p:sp>
      <p:graphicFrame>
        <p:nvGraphicFramePr>
          <p:cNvPr id="7" name="Chart 6"/>
          <p:cNvGraphicFramePr>
            <a:graphicFrameLocks/>
          </p:cNvGraphicFramePr>
          <p:nvPr>
            <p:extLst>
              <p:ext uri="{D42A27DB-BD31-4B8C-83A1-F6EECF244321}">
                <p14:modId xmlns:p14="http://schemas.microsoft.com/office/powerpoint/2010/main" val="1880945904"/>
              </p:ext>
            </p:extLst>
          </p:nvPr>
        </p:nvGraphicFramePr>
        <p:xfrm>
          <a:off x="1282616" y="2504403"/>
          <a:ext cx="6716796" cy="40964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x-none"/>
              <a:t>Item difficulty by groups of overall test performance</a:t>
            </a:r>
          </a:p>
        </p:txBody>
      </p:sp>
      <p:grpSp>
        <p:nvGrpSpPr>
          <p:cNvPr id="51202" name="Group 8"/>
          <p:cNvGrpSpPr>
            <a:grpSpLocks/>
          </p:cNvGrpSpPr>
          <p:nvPr/>
        </p:nvGrpSpPr>
        <p:grpSpPr bwMode="auto">
          <a:xfrm>
            <a:off x="558800" y="2690813"/>
            <a:ext cx="6264275" cy="3124200"/>
            <a:chOff x="3090411" y="2021304"/>
            <a:chExt cx="6011177" cy="3008810"/>
          </a:xfrm>
        </p:grpSpPr>
        <p:pic>
          <p:nvPicPr>
            <p:cNvPr id="51205" name="Picture 6"/>
            <p:cNvPicPr>
              <a:picLocks noChangeAspect="1"/>
            </p:cNvPicPr>
            <p:nvPr/>
          </p:nvPicPr>
          <p:blipFill>
            <a:blip r:embed="rId3">
              <a:extLst>
                <a:ext uri="{28A0092B-C50C-407E-A947-70E740481C1C}">
                  <a14:useLocalDpi xmlns:a14="http://schemas.microsoft.com/office/drawing/2010/main" val="0"/>
                </a:ext>
              </a:extLst>
            </a:blip>
            <a:srcRect t="27605" b="29518"/>
            <a:stretch>
              <a:fillRect/>
            </a:stretch>
          </p:blipFill>
          <p:spPr bwMode="auto">
            <a:xfrm>
              <a:off x="3090411" y="2021304"/>
              <a:ext cx="6011177" cy="269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p:cNvPicPr>
              <a:picLocks noChangeAspect="1"/>
            </p:cNvPicPr>
            <p:nvPr/>
          </p:nvPicPr>
          <p:blipFill>
            <a:blip r:embed="rId3">
              <a:extLst>
                <a:ext uri="{28A0092B-C50C-407E-A947-70E740481C1C}">
                  <a14:useLocalDpi xmlns:a14="http://schemas.microsoft.com/office/drawing/2010/main" val="0"/>
                </a:ext>
              </a:extLst>
            </a:blip>
            <a:srcRect t="94856"/>
            <a:stretch>
              <a:fillRect/>
            </a:stretch>
          </p:blipFill>
          <p:spPr bwMode="auto">
            <a:xfrm>
              <a:off x="3090411" y="4706754"/>
              <a:ext cx="6011177" cy="3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392488" y="5881688"/>
            <a:ext cx="2628900" cy="569912"/>
          </a:xfrm>
          <a:prstGeom prst="rect">
            <a:avLst/>
          </a:prstGeom>
          <a:noFill/>
        </p:spPr>
        <p:txBody>
          <a:bodyPr wrap="none">
            <a:spAutoFit/>
          </a:bodyPr>
          <a:lstStyle/>
          <a:p>
            <a:pPr>
              <a:defRPr/>
            </a:pPr>
            <a:r>
              <a:rPr lang="en-US" sz="3099" dirty="0"/>
              <a:t>Item difficulty</a:t>
            </a:r>
          </a:p>
        </p:txBody>
      </p:sp>
      <p:sp>
        <p:nvSpPr>
          <p:cNvPr id="11" name="Rectangle 10"/>
          <p:cNvSpPr/>
          <p:nvPr/>
        </p:nvSpPr>
        <p:spPr>
          <a:xfrm>
            <a:off x="7085012" y="2605175"/>
            <a:ext cx="1963738" cy="3381247"/>
          </a:xfrm>
          <a:prstGeom prst="rect">
            <a:avLst/>
          </a:prstGeom>
        </p:spPr>
        <p:txBody>
          <a:bodyPr>
            <a:spAutoFit/>
          </a:bodyPr>
          <a:lstStyle/>
          <a:p>
            <a:pPr>
              <a:lnSpc>
                <a:spcPct val="107000"/>
              </a:lnSpc>
              <a:spcBef>
                <a:spcPts val="930"/>
              </a:spcBef>
              <a:defRPr/>
            </a:pPr>
            <a:r>
              <a:rPr lang="en-US" sz="1800" kern="0" dirty="0">
                <a:solidFill>
                  <a:srgbClr val="8D2048"/>
                </a:solidFill>
                <a:latin typeface="Franklin Gothic Demi" panose="020B0703020102020204" pitchFamily="34" charset="0"/>
                <a:ea typeface="Times New Roman" panose="02020603050405020304" pitchFamily="18" charset="0"/>
                <a:cs typeface="Times New Roman" panose="02020603050405020304" pitchFamily="18" charset="0"/>
              </a:rPr>
              <a:t>Low performers </a:t>
            </a:r>
            <a:br>
              <a:rPr lang="en-US" sz="1800" kern="0" dirty="0">
                <a:solidFill>
                  <a:srgbClr val="8D2048"/>
                </a:solidFill>
                <a:latin typeface="Franklin Gothic Demi" panose="020B0703020102020204" pitchFamily="34" charset="0"/>
                <a:ea typeface="Times New Roman" panose="02020603050405020304" pitchFamily="18" charset="0"/>
                <a:cs typeface="Times New Roman" panose="02020603050405020304" pitchFamily="18" charset="0"/>
              </a:rPr>
            </a:br>
            <a:r>
              <a:rPr lang="en-US" sz="18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(&lt;=7 correct)</a:t>
            </a:r>
          </a:p>
          <a:p>
            <a:pPr>
              <a:lnSpc>
                <a:spcPct val="107000"/>
              </a:lnSpc>
              <a:spcBef>
                <a:spcPts val="930"/>
              </a:spcBef>
              <a:defRPr/>
            </a:pPr>
            <a:r>
              <a:rPr lang="en-US" sz="1800" kern="0" dirty="0">
                <a:solidFill>
                  <a:srgbClr val="FF8200"/>
                </a:solidFill>
                <a:latin typeface="Franklin Gothic Demi" panose="020B0703020102020204" pitchFamily="34" charset="0"/>
                <a:ea typeface="Times New Roman" panose="02020603050405020304" pitchFamily="18" charset="0"/>
                <a:cs typeface="Times New Roman" panose="02020603050405020304" pitchFamily="18" charset="0"/>
              </a:rPr>
              <a:t>Mid-Low Performers </a:t>
            </a:r>
            <a:br>
              <a:rPr lang="en-US" sz="1800" kern="0" dirty="0">
                <a:solidFill>
                  <a:srgbClr val="FF8200"/>
                </a:solidFill>
                <a:latin typeface="Franklin Gothic Demi" panose="020B0703020102020204" pitchFamily="34" charset="0"/>
                <a:ea typeface="Times New Roman" panose="02020603050405020304" pitchFamily="18" charset="0"/>
                <a:cs typeface="Times New Roman" panose="02020603050405020304" pitchFamily="18" charset="0"/>
              </a:rPr>
            </a:br>
            <a:r>
              <a:rPr lang="en-US" sz="18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(8 or 9 correct) </a:t>
            </a:r>
          </a:p>
          <a:p>
            <a:pPr>
              <a:lnSpc>
                <a:spcPct val="107000"/>
              </a:lnSpc>
              <a:spcBef>
                <a:spcPts val="930"/>
              </a:spcBef>
              <a:defRPr/>
            </a:pPr>
            <a:r>
              <a:rPr lang="en-US" sz="1800" kern="0" dirty="0">
                <a:solidFill>
                  <a:srgbClr val="81BB44"/>
                </a:solidFill>
                <a:latin typeface="Franklin Gothic Demi" panose="020B0703020102020204" pitchFamily="34" charset="0"/>
                <a:ea typeface="Times New Roman" panose="02020603050405020304" pitchFamily="18" charset="0"/>
                <a:cs typeface="Times New Roman" panose="02020603050405020304" pitchFamily="18" charset="0"/>
              </a:rPr>
              <a:t>Mid-High performers </a:t>
            </a:r>
            <a:r>
              <a:rPr lang="en-US" sz="18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(10 and 11 correct) </a:t>
            </a:r>
          </a:p>
          <a:p>
            <a:pPr>
              <a:lnSpc>
                <a:spcPct val="107000"/>
              </a:lnSpc>
              <a:spcBef>
                <a:spcPts val="930"/>
              </a:spcBef>
              <a:defRPr/>
            </a:pPr>
            <a:r>
              <a:rPr lang="en-US" sz="1800" kern="0" dirty="0">
                <a:solidFill>
                  <a:srgbClr val="25468F"/>
                </a:solidFill>
                <a:latin typeface="Franklin Gothic Demi" panose="020B0703020102020204" pitchFamily="34" charset="0"/>
                <a:ea typeface="Times New Roman" panose="02020603050405020304" pitchFamily="18" charset="0"/>
                <a:cs typeface="Times New Roman" panose="02020603050405020304" pitchFamily="18" charset="0"/>
              </a:rPr>
              <a:t>High performers </a:t>
            </a:r>
            <a:br>
              <a:rPr lang="en-US" sz="1800" kern="0" dirty="0">
                <a:solidFill>
                  <a:srgbClr val="25468F"/>
                </a:solidFill>
                <a:latin typeface="Franklin Gothic Demi" panose="020B0703020102020204" pitchFamily="34" charset="0"/>
                <a:ea typeface="Times New Roman" panose="02020603050405020304" pitchFamily="18" charset="0"/>
                <a:cs typeface="Times New Roman" panose="02020603050405020304" pitchFamily="18" charset="0"/>
              </a:rPr>
            </a:br>
            <a:r>
              <a:rPr lang="en-US" sz="1800" kern="0" dirty="0">
                <a:solidFill>
                  <a:srgbClr val="2D363D"/>
                </a:solidFill>
                <a:latin typeface="Franklin Gothic Demi" panose="020B0703020102020204" pitchFamily="34" charset="0"/>
                <a:ea typeface="Times New Roman" panose="02020603050405020304" pitchFamily="18" charset="0"/>
                <a:cs typeface="Times New Roman" panose="02020603050405020304" pitchFamily="18" charset="0"/>
              </a:rPr>
              <a:t>(&gt;= 12 correct).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756636" y="1343025"/>
            <a:ext cx="8028781" cy="4854714"/>
          </a:xfrm>
        </p:spPr>
        <p:txBody>
          <a:bodyPr/>
          <a:lstStyle/>
          <a:p>
            <a:pPr>
              <a:lnSpc>
                <a:spcPct val="90000"/>
              </a:lnSpc>
              <a:buFontTx/>
              <a:buNone/>
              <a:defRPr/>
            </a:pPr>
            <a:r>
              <a:rPr lang="en-US" sz="2800" dirty="0"/>
              <a:t>There is some, but not much, evidence that quantitative education of life science students can be enhanced by incorporating biological </a:t>
            </a:r>
            <a:r>
              <a:rPr lang="en-US" sz="2800"/>
              <a:t>examples </a:t>
            </a:r>
            <a:r>
              <a:rPr lang="en-US" sz="2800" smtClean="0"/>
              <a:t>and data in </a:t>
            </a:r>
            <a:r>
              <a:rPr lang="en-US" sz="2800" dirty="0"/>
              <a:t>quantitative courses. </a:t>
            </a:r>
            <a:r>
              <a:rPr lang="en-US" sz="2800" b="1" i="1" dirty="0"/>
              <a:t>Many (likely fundable) projects on this remain to be done by education researchers. </a:t>
            </a:r>
          </a:p>
          <a:p>
            <a:pPr>
              <a:lnSpc>
                <a:spcPct val="90000"/>
              </a:lnSpc>
              <a:buFontTx/>
              <a:buNone/>
              <a:defRPr/>
            </a:pPr>
            <a:r>
              <a:rPr lang="en-US" sz="2800" dirty="0"/>
              <a:t>There is some, but not much, evidence that quantitative education of life science students can be enhanced by incorporating quantitative ideas in biology courses. </a:t>
            </a:r>
            <a:r>
              <a:rPr lang="en-US" sz="2800" b="1" i="1" dirty="0"/>
              <a:t>Many (likely fundable) projects on this remain to be done by education researchers</a:t>
            </a:r>
            <a:r>
              <a:rPr lang="en-US" sz="2800" dirty="0"/>
              <a:t>.</a:t>
            </a:r>
          </a:p>
          <a:p>
            <a:pPr marL="0" marR="0" lvl="0" indent="0" defTabSz="914400" eaLnBrk="1" fontAlgn="auto" latinLnBrk="0" hangingPunct="1">
              <a:lnSpc>
                <a:spcPct val="90000"/>
              </a:lnSpc>
              <a:spcBef>
                <a:spcPts val="0"/>
              </a:spcBef>
              <a:spcAft>
                <a:spcPts val="0"/>
              </a:spcAft>
              <a:buClrTx/>
              <a:buSzTx/>
              <a:buFontTx/>
              <a:buNone/>
              <a:tabLst/>
              <a:defRPr/>
            </a:pPr>
            <a:endParaRPr lang="en-US" altLang="x-none" sz="2686" dirty="0">
              <a:latin typeface="Arial" charset="0"/>
              <a:ea typeface="ＭＳ Ｐゴシック" charset="-128"/>
            </a:endParaRPr>
          </a:p>
        </p:txBody>
      </p:sp>
      <p:pic>
        <p:nvPicPr>
          <p:cNvPr id="107524" name="Picture 4"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05625"/>
            <a:ext cx="2277573" cy="5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descr="ut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012" y="6857887"/>
            <a:ext cx="1308613" cy="6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167" y="0"/>
            <a:ext cx="4059605" cy="1216656"/>
          </a:xfrm>
          <a:prstGeom prst="rect">
            <a:avLst/>
          </a:prstGeom>
        </p:spPr>
      </p:pic>
      <p:sp>
        <p:nvSpPr>
          <p:cNvPr id="3" name="TextBox 2"/>
          <p:cNvSpPr txBox="1"/>
          <p:nvPr/>
        </p:nvSpPr>
        <p:spPr>
          <a:xfrm>
            <a:off x="3084582" y="6482893"/>
            <a:ext cx="3606190" cy="707886"/>
          </a:xfrm>
          <a:prstGeom prst="rect">
            <a:avLst/>
          </a:prstGeom>
          <a:noFill/>
        </p:spPr>
        <p:txBody>
          <a:bodyPr wrap="square" rtlCol="0">
            <a:spAutoFit/>
          </a:bodyPr>
          <a:lstStyle/>
          <a:p>
            <a:r>
              <a:rPr lang="en-US" smtClean="0"/>
              <a:t>STEMeval.org</a:t>
            </a:r>
            <a:endParaRPr lang="en-US" dirty="0"/>
          </a:p>
        </p:txBody>
      </p:sp>
    </p:spTree>
    <p:extLst>
      <p:ext uri="{BB962C8B-B14F-4D97-AF65-F5344CB8AC3E}">
        <p14:creationId xmlns:p14="http://schemas.microsoft.com/office/powerpoint/2010/main" val="694380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684213" y="-204788"/>
            <a:ext cx="8029575" cy="1260476"/>
          </a:xfrm>
        </p:spPr>
        <p:txBody>
          <a:bodyPr/>
          <a:lstStyle/>
          <a:p>
            <a:r>
              <a:rPr lang="en-US" altLang="x-none"/>
              <a:t>References and Further Reading</a:t>
            </a:r>
          </a:p>
        </p:txBody>
      </p:sp>
      <p:sp>
        <p:nvSpPr>
          <p:cNvPr id="46083" name="Content Placeholder 2"/>
          <p:cNvSpPr>
            <a:spLocks noGrp="1"/>
          </p:cNvSpPr>
          <p:nvPr>
            <p:ph idx="1"/>
          </p:nvPr>
        </p:nvSpPr>
        <p:spPr>
          <a:xfrm>
            <a:off x="173038" y="1038225"/>
            <a:ext cx="9050337" cy="3768725"/>
          </a:xfrm>
        </p:spPr>
        <p:txBody>
          <a:bodyPr/>
          <a:lstStyle/>
          <a:p>
            <a:r>
              <a:rPr lang="en-US" altLang="x-none" sz="1600"/>
              <a:t>Quantitative Biology</a:t>
            </a:r>
          </a:p>
          <a:p>
            <a:pPr lvl="1"/>
            <a:r>
              <a:rPr lang="en-US" altLang="x-none" sz="1600"/>
              <a:t>National Research Council, </a:t>
            </a:r>
            <a:r>
              <a:rPr lang="en-US" altLang="x-none" sz="1600" i="1"/>
              <a:t>BIO2010: Transforming Undergraduate Education for Future Research Biologists</a:t>
            </a:r>
            <a:r>
              <a:rPr lang="en-US" altLang="x-none" sz="1600"/>
              <a:t>. 2003, Washington, DC: The National Academies Press.</a:t>
            </a:r>
          </a:p>
          <a:p>
            <a:pPr lvl="1"/>
            <a:r>
              <a:rPr lang="en-US" altLang="x-none" sz="1600"/>
              <a:t>Brewer, C.A. and D. Smith, </a:t>
            </a:r>
            <a:r>
              <a:rPr lang="en-US" altLang="x-none" sz="1600" i="1"/>
              <a:t>Vision and change in undergraduate biology education: a call to action.</a:t>
            </a:r>
            <a:r>
              <a:rPr lang="en-US" altLang="x-none" sz="1600"/>
              <a:t> American Association for the Advancement of Science, Washington, DC, 2011.</a:t>
            </a:r>
          </a:p>
          <a:p>
            <a:pPr lvl="1"/>
            <a:r>
              <a:rPr lang="en-US" altLang="x-none" sz="1600"/>
              <a:t>Bodine, E.N., S. Lenhart, and L.J. Gross, </a:t>
            </a:r>
            <a:r>
              <a:rPr lang="en-US" altLang="x-none" sz="1600" i="1"/>
              <a:t>Mathematics for the Life Sciences</a:t>
            </a:r>
            <a:r>
              <a:rPr lang="en-US" altLang="x-none" sz="1600"/>
              <a:t>. 2014: Princeton University Press.</a:t>
            </a:r>
          </a:p>
          <a:p>
            <a:r>
              <a:rPr lang="en-US" altLang="x-none" sz="1600"/>
              <a:t>Concept Inventories</a:t>
            </a:r>
          </a:p>
          <a:p>
            <a:pPr lvl="1"/>
            <a:r>
              <a:rPr lang="en-US" altLang="x-none" sz="1600"/>
              <a:t>Epstein, J. (2006). The calculus concept inventory. </a:t>
            </a:r>
            <a:r>
              <a:rPr lang="en-US" altLang="x-none" sz="1600" i="1"/>
              <a:t>National STEM Assessment, Washington, DC</a:t>
            </a:r>
            <a:r>
              <a:rPr lang="en-US" altLang="x-none" sz="1600"/>
              <a:t>, 60-67.</a:t>
            </a:r>
          </a:p>
          <a:p>
            <a:pPr lvl="1"/>
            <a:r>
              <a:rPr lang="en-US" altLang="x-none" sz="1600"/>
              <a:t>Jarrett, L., Ferry, B., &amp; Takacs, G. (2012). Development and validation of a concept inventory for introductory-level climate change science.</a:t>
            </a:r>
          </a:p>
          <a:p>
            <a:r>
              <a:rPr lang="en-US" altLang="x-none" sz="1600"/>
              <a:t>Test development</a:t>
            </a:r>
          </a:p>
          <a:p>
            <a:pPr lvl="1"/>
            <a:r>
              <a:rPr lang="en-US" altLang="x-none" sz="1600"/>
              <a:t>Downing, S. M., &amp; Haladyna, T. M. (2006). </a:t>
            </a:r>
            <a:r>
              <a:rPr lang="en-US" altLang="x-none" sz="1600" i="1"/>
              <a:t>Handbook of test development</a:t>
            </a:r>
            <a:r>
              <a:rPr lang="en-US" altLang="x-none" sz="1600"/>
              <a:t>. Lawrence Erlbaum Associates Publishers.</a:t>
            </a:r>
          </a:p>
          <a:p>
            <a:r>
              <a:rPr lang="en-US" altLang="x-none" sz="1600"/>
              <a:t>Rasch analysis</a:t>
            </a:r>
          </a:p>
          <a:p>
            <a:pPr lvl="1"/>
            <a:r>
              <a:rPr lang="en-US" altLang="x-none" sz="1600"/>
              <a:t>Boone, W. J., Staver, J. R. &amp; Yale, M. S. (2014). Rasch analysis in the human sciences. Springer, Dordrecht, Netherlands. </a:t>
            </a:r>
          </a:p>
          <a:p>
            <a:pPr lvl="1"/>
            <a:r>
              <a:rPr lang="en-US" altLang="x-none" sz="1600"/>
              <a:t>TEAMS Project Webinars: Diagnosing Your Survey Using Rasch Modeling (Level 1/2): Karen Drill and Erin Stack: http://teams.mspnet.org/</a:t>
            </a:r>
          </a:p>
          <a:p>
            <a:pPr lvl="1"/>
            <a:endParaRPr lang="en-US" altLang="x-none" sz="2400"/>
          </a:p>
          <a:p>
            <a:endParaRPr lang="en-US" altLang="x-none" sz="2400"/>
          </a:p>
        </p:txBody>
      </p:sp>
      <p:pic>
        <p:nvPicPr>
          <p:cNvPr id="46084" name="Picture 15" descr="NIMBioSlogoshado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956425"/>
            <a:ext cx="219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707390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1"/>
          <p:cNvSpPr txBox="1">
            <a:spLocks noChangeArrowheads="1"/>
          </p:cNvSpPr>
          <p:nvPr/>
        </p:nvSpPr>
        <p:spPr bwMode="auto">
          <a:xfrm>
            <a:off x="2717800" y="6750050"/>
            <a:ext cx="396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3600"/>
              <a:t>www.stemeval.org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66825"/>
            <a:ext cx="8029575" cy="4538663"/>
          </a:xfrm>
        </p:spPr>
        <p:txBody>
          <a:bodyPr/>
          <a:lstStyle/>
          <a:p>
            <a:pPr marL="0" indent="0">
              <a:buNone/>
            </a:pPr>
            <a:r>
              <a:rPr lang="en-US" dirty="0" smtClean="0"/>
              <a:t>National Academies Committee </a:t>
            </a:r>
            <a:r>
              <a:rPr lang="en-US" dirty="0"/>
              <a:t>on Envisioning the Data Science Discipline: The Undergraduate </a:t>
            </a:r>
            <a:r>
              <a:rPr lang="en-US" dirty="0" smtClean="0"/>
              <a:t>Perspective</a:t>
            </a:r>
          </a:p>
          <a:p>
            <a:pPr marL="0" indent="0">
              <a:buNone/>
            </a:pPr>
            <a:endParaRPr lang="en-US" dirty="0" smtClean="0"/>
          </a:p>
          <a:p>
            <a:pPr marL="0" indent="0">
              <a:buNone/>
            </a:pPr>
            <a:r>
              <a:rPr lang="en-US" dirty="0" smtClean="0"/>
              <a:t>http</a:t>
            </a:r>
            <a:r>
              <a:rPr lang="en-US" dirty="0"/>
              <a:t>://</a:t>
            </a:r>
            <a:r>
              <a:rPr lang="en-US" dirty="0" err="1"/>
              <a:t>sites.nationalacademies.org</a:t>
            </a:r>
            <a:r>
              <a:rPr lang="en-US" dirty="0"/>
              <a:t>/CSTB/</a:t>
            </a:r>
            <a:r>
              <a:rPr lang="en-US" dirty="0" err="1"/>
              <a:t>CurrentProjects</a:t>
            </a:r>
            <a:r>
              <a:rPr lang="en-US" dirty="0"/>
              <a:t>/CSTB_175246</a:t>
            </a:r>
          </a:p>
          <a:p>
            <a:pPr marL="0" indent="0">
              <a:buNone/>
            </a:pPr>
            <a:endParaRPr lang="en-US" dirty="0" smtClean="0"/>
          </a:p>
          <a:p>
            <a:pPr marL="0" indent="0">
              <a:buNone/>
            </a:pPr>
            <a:r>
              <a:rPr lang="en-US" dirty="0" smtClean="0"/>
              <a:t>Look for a report soon </a:t>
            </a:r>
            <a:r>
              <a:rPr lang="en-US" dirty="0"/>
              <a:t/>
            </a:r>
            <a:br>
              <a:rPr lang="en-US" dirty="0"/>
            </a:br>
            <a:endParaRPr lang="en-US" dirty="0"/>
          </a:p>
        </p:txBody>
      </p:sp>
    </p:spTree>
    <p:extLst>
      <p:ext uri="{BB962C8B-B14F-4D97-AF65-F5344CB8AC3E}">
        <p14:creationId xmlns:p14="http://schemas.microsoft.com/office/powerpoint/2010/main" val="200574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96258" name="Picture 2" descr="silo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445625"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ChangeArrowheads="1"/>
          </p:cNvSpPr>
          <p:nvPr/>
        </p:nvSpPr>
        <p:spPr bwMode="auto">
          <a:xfrm rot="-5400000">
            <a:off x="2672557" y="5145881"/>
            <a:ext cx="2190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82" tIns="48591" rIns="97182" bIns="48591">
            <a:spAutoFit/>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r>
              <a:rPr lang="en-US" altLang="en-US" sz="2800">
                <a:solidFill>
                  <a:srgbClr val="FFFF00"/>
                </a:solidFill>
              </a:rPr>
              <a:t>Mathematics</a:t>
            </a:r>
          </a:p>
        </p:txBody>
      </p:sp>
      <p:sp>
        <p:nvSpPr>
          <p:cNvPr id="96260" name="Rectangle 3"/>
          <p:cNvSpPr>
            <a:spLocks noChangeArrowheads="1"/>
          </p:cNvSpPr>
          <p:nvPr/>
        </p:nvSpPr>
        <p:spPr bwMode="auto">
          <a:xfrm rot="-5400000">
            <a:off x="1872717" y="5007579"/>
            <a:ext cx="1352028" cy="52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82" tIns="48591" rIns="97182" bIns="48591">
            <a:spAutoFit/>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r>
              <a:rPr lang="en-US" altLang="en-US" sz="2800" dirty="0" smtClean="0">
                <a:solidFill>
                  <a:srgbClr val="FFFF00"/>
                </a:solidFill>
              </a:rPr>
              <a:t>Biology</a:t>
            </a:r>
            <a:endParaRPr lang="en-US" altLang="en-US" sz="2800" dirty="0">
              <a:solidFill>
                <a:srgbClr val="FFFF00"/>
              </a:solidFill>
            </a:endParaRPr>
          </a:p>
        </p:txBody>
      </p:sp>
      <p:sp>
        <p:nvSpPr>
          <p:cNvPr id="96261" name="Rectangle 3"/>
          <p:cNvSpPr>
            <a:spLocks noChangeArrowheads="1"/>
          </p:cNvSpPr>
          <p:nvPr/>
        </p:nvSpPr>
        <p:spPr bwMode="auto">
          <a:xfrm rot="-5400000">
            <a:off x="3567113" y="4708525"/>
            <a:ext cx="299243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82" tIns="48591" rIns="97182" bIns="48591">
            <a:spAutoFit/>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r>
              <a:rPr lang="en-US" altLang="en-US" sz="2800">
                <a:solidFill>
                  <a:srgbClr val="FFFF00"/>
                </a:solidFill>
              </a:rPr>
              <a:t>Computer Science</a:t>
            </a:r>
          </a:p>
        </p:txBody>
      </p:sp>
      <p:sp>
        <p:nvSpPr>
          <p:cNvPr id="96262" name="Rectangle 3"/>
          <p:cNvSpPr>
            <a:spLocks noChangeArrowheads="1"/>
          </p:cNvSpPr>
          <p:nvPr/>
        </p:nvSpPr>
        <p:spPr bwMode="auto">
          <a:xfrm rot="-5400000">
            <a:off x="5419725" y="4456113"/>
            <a:ext cx="15732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82" tIns="48591" rIns="97182" bIns="48591">
            <a:spAutoFit/>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r>
              <a:rPr lang="en-US" altLang="en-US" sz="2800">
                <a:solidFill>
                  <a:srgbClr val="FFFF00"/>
                </a:solidFill>
              </a:rPr>
              <a:t>Statistics</a:t>
            </a:r>
          </a:p>
        </p:txBody>
      </p:sp>
      <p:sp>
        <p:nvSpPr>
          <p:cNvPr id="96263" name="Rectangle 3"/>
          <p:cNvSpPr>
            <a:spLocks noChangeArrowheads="1"/>
          </p:cNvSpPr>
          <p:nvPr/>
        </p:nvSpPr>
        <p:spPr bwMode="auto">
          <a:xfrm rot="-5400000">
            <a:off x="5929313" y="4022725"/>
            <a:ext cx="329723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82" tIns="48591" rIns="97182" bIns="48591">
            <a:spAutoFit/>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r>
              <a:rPr lang="en-US" altLang="en-US" sz="2800">
                <a:solidFill>
                  <a:srgbClr val="FFFF00"/>
                </a:solidFill>
              </a:rPr>
              <a:t>Information Science</a:t>
            </a:r>
          </a:p>
        </p:txBody>
      </p:sp>
      <p:grpSp>
        <p:nvGrpSpPr>
          <p:cNvPr id="6" name="Group 5"/>
          <p:cNvGrpSpPr>
            <a:grpSpLocks/>
          </p:cNvGrpSpPr>
          <p:nvPr/>
        </p:nvGrpSpPr>
        <p:grpSpPr bwMode="auto">
          <a:xfrm>
            <a:off x="684213" y="352425"/>
            <a:ext cx="7620000" cy="1336675"/>
            <a:chOff x="684212" y="352425"/>
            <a:chExt cx="7620000" cy="1336610"/>
          </a:xfrm>
        </p:grpSpPr>
        <p:pic>
          <p:nvPicPr>
            <p:cNvPr id="96265" name="Picture 3" descr="parasolclip1.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2" y="352425"/>
              <a:ext cx="7620000" cy="133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70111" y="666804"/>
              <a:ext cx="5295900" cy="707851"/>
            </a:xfrm>
            <a:prstGeom prst="rect">
              <a:avLst/>
            </a:prstGeom>
            <a:noFill/>
          </p:spPr>
          <p:txBody>
            <a:bodyPr wrap="square">
              <a:spAutoFit/>
            </a:bodyPr>
            <a:lstStyle/>
            <a:p>
              <a:pPr>
                <a:defRPr/>
              </a:pPr>
              <a:r>
                <a:rPr lang="en-US" dirty="0" smtClean="0">
                  <a:solidFill>
                    <a:schemeClr val="bg1">
                      <a:lumMod val="95000"/>
                    </a:schemeClr>
                  </a:solidFill>
                  <a:ea typeface="ＭＳ Ｐゴシック" charset="0"/>
                  <a:cs typeface="ＭＳ Ｐゴシック" charset="0"/>
                </a:rPr>
                <a:t>Biological </a:t>
              </a:r>
              <a:r>
                <a:rPr lang="en-US" smtClean="0">
                  <a:solidFill>
                    <a:schemeClr val="bg1">
                      <a:lumMod val="95000"/>
                    </a:schemeClr>
                  </a:solidFill>
                  <a:ea typeface="ＭＳ Ｐゴシック" charset="0"/>
                  <a:cs typeface="ＭＳ Ｐゴシック" charset="0"/>
                </a:rPr>
                <a:t>Data Science</a:t>
              </a:r>
              <a:endParaRPr lang="en-US" dirty="0">
                <a:solidFill>
                  <a:schemeClr val="bg1">
                    <a:lumMod val="95000"/>
                  </a:schemeClr>
                </a:solidFill>
                <a:ea typeface="ＭＳ Ｐゴシック" charset="0"/>
                <a:cs typeface="ＭＳ Ｐゴシック" charset="0"/>
              </a:endParaRPr>
            </a:p>
          </p:txBody>
        </p:sp>
      </p:grpSp>
    </p:spTree>
    <p:extLst>
      <p:ext uri="{BB962C8B-B14F-4D97-AF65-F5344CB8AC3E}">
        <p14:creationId xmlns:p14="http://schemas.microsoft.com/office/powerpoint/2010/main" val="1583456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429016"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6246812" y="951762"/>
            <a:ext cx="1537600" cy="369332"/>
          </a:xfrm>
          <a:prstGeom prst="rect">
            <a:avLst/>
          </a:prstGeom>
        </p:spPr>
        <p:txBody>
          <a:bodyPr wrap="none">
            <a:spAutoFit/>
          </a:bodyPr>
          <a:lstStyle/>
          <a:p>
            <a:r>
              <a:rPr lang="en-US" sz="1800" dirty="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smtClean="0">
                <a:solidFill>
                  <a:srgbClr val="FF0000"/>
                </a:solidFill>
              </a:rPr>
              <a:t>Linear algebra</a:t>
            </a:r>
            <a:endParaRPr lang="en-US" sz="1800" dirty="0">
              <a:solidFill>
                <a:srgbClr val="FF0000"/>
              </a:solidFill>
            </a:endParaRPr>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Tree>
    <p:extLst>
      <p:ext uri="{BB962C8B-B14F-4D97-AF65-F5344CB8AC3E}">
        <p14:creationId xmlns:p14="http://schemas.microsoft.com/office/powerpoint/2010/main" val="185528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429016"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6246812" y="951762"/>
            <a:ext cx="1537600" cy="369332"/>
          </a:xfrm>
          <a:prstGeom prst="rect">
            <a:avLst/>
          </a:prstGeom>
        </p:spPr>
        <p:txBody>
          <a:bodyPr wrap="none">
            <a:spAutoFit/>
          </a:bodyPr>
          <a:lstStyle/>
          <a:p>
            <a:r>
              <a:rPr lang="en-US" sz="1800" dirty="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smtClean="0">
                <a:solidFill>
                  <a:srgbClr val="FF0000"/>
                </a:solidFill>
              </a:rPr>
              <a:t>Linear algebra</a:t>
            </a:r>
            <a:endParaRPr lang="en-US" sz="1800" dirty="0">
              <a:solidFill>
                <a:srgbClr val="FF0000"/>
              </a:solidFill>
            </a:endParaRPr>
          </a:p>
        </p:txBody>
      </p:sp>
      <p:sp>
        <p:nvSpPr>
          <p:cNvPr id="28" name="TextBox 27"/>
          <p:cNvSpPr txBox="1"/>
          <p:nvPr/>
        </p:nvSpPr>
        <p:spPr>
          <a:xfrm>
            <a:off x="3489956" y="2290643"/>
            <a:ext cx="2177941" cy="369332"/>
          </a:xfrm>
          <a:prstGeom prst="rect">
            <a:avLst/>
          </a:prstGeom>
          <a:noFill/>
        </p:spPr>
        <p:txBody>
          <a:bodyPr wrap="square" rtlCol="0">
            <a:spAutoFit/>
          </a:bodyPr>
          <a:lstStyle/>
          <a:p>
            <a:r>
              <a:rPr lang="en-US" sz="1800" dirty="0" smtClean="0"/>
              <a:t>Bayes Methods</a:t>
            </a:r>
            <a:endParaRPr lang="en-US" sz="1800" dirty="0"/>
          </a:p>
        </p:txBody>
      </p:sp>
      <p:sp>
        <p:nvSpPr>
          <p:cNvPr id="29" name="TextBox 28"/>
          <p:cNvSpPr txBox="1"/>
          <p:nvPr/>
        </p:nvSpPr>
        <p:spPr>
          <a:xfrm>
            <a:off x="311586" y="1329037"/>
            <a:ext cx="2177941" cy="369332"/>
          </a:xfrm>
          <a:prstGeom prst="rect">
            <a:avLst/>
          </a:prstGeom>
          <a:noFill/>
        </p:spPr>
        <p:txBody>
          <a:bodyPr wrap="square" rtlCol="0">
            <a:spAutoFit/>
          </a:bodyPr>
          <a:lstStyle/>
          <a:p>
            <a:r>
              <a:rPr lang="en-US" sz="1800" dirty="0" smtClean="0"/>
              <a:t>Hypothesis testing</a:t>
            </a:r>
            <a:endParaRPr lang="en-US" sz="1800" dirty="0"/>
          </a:p>
        </p:txBody>
      </p:sp>
      <p:sp>
        <p:nvSpPr>
          <p:cNvPr id="30" name="TextBox 29"/>
          <p:cNvSpPr txBox="1"/>
          <p:nvPr/>
        </p:nvSpPr>
        <p:spPr>
          <a:xfrm>
            <a:off x="4223587" y="921810"/>
            <a:ext cx="2177941" cy="369332"/>
          </a:xfrm>
          <a:prstGeom prst="rect">
            <a:avLst/>
          </a:prstGeom>
          <a:noFill/>
        </p:spPr>
        <p:txBody>
          <a:bodyPr wrap="square" rtlCol="0">
            <a:spAutoFit/>
          </a:bodyPr>
          <a:lstStyle/>
          <a:p>
            <a:r>
              <a:rPr lang="en-US" sz="1800" smtClean="0"/>
              <a:t>Likelihood</a:t>
            </a:r>
            <a:endParaRPr lang="en-US" sz="1800" dirty="0"/>
          </a:p>
        </p:txBody>
      </p:sp>
      <p:sp>
        <p:nvSpPr>
          <p:cNvPr id="31" name="TextBox 30"/>
          <p:cNvSpPr txBox="1"/>
          <p:nvPr/>
        </p:nvSpPr>
        <p:spPr>
          <a:xfrm>
            <a:off x="4423997" y="40444"/>
            <a:ext cx="2177941" cy="369332"/>
          </a:xfrm>
          <a:prstGeom prst="rect">
            <a:avLst/>
          </a:prstGeom>
          <a:noFill/>
        </p:spPr>
        <p:txBody>
          <a:bodyPr wrap="square" rtlCol="0">
            <a:spAutoFit/>
          </a:bodyPr>
          <a:lstStyle/>
          <a:p>
            <a:r>
              <a:rPr lang="en-US" sz="1800" dirty="0" smtClean="0"/>
              <a:t>Distributions</a:t>
            </a:r>
            <a:endParaRPr lang="en-US" sz="1800" dirty="0"/>
          </a:p>
        </p:txBody>
      </p:sp>
      <p:sp>
        <p:nvSpPr>
          <p:cNvPr id="32" name="TextBox 31"/>
          <p:cNvSpPr txBox="1"/>
          <p:nvPr/>
        </p:nvSpPr>
        <p:spPr>
          <a:xfrm>
            <a:off x="5034091" y="1655255"/>
            <a:ext cx="2177941" cy="369332"/>
          </a:xfrm>
          <a:prstGeom prst="rect">
            <a:avLst/>
          </a:prstGeom>
          <a:noFill/>
        </p:spPr>
        <p:txBody>
          <a:bodyPr wrap="square" rtlCol="0">
            <a:spAutoFit/>
          </a:bodyPr>
          <a:lstStyle/>
          <a:p>
            <a:r>
              <a:rPr lang="en-US" sz="1800" smtClean="0"/>
              <a:t>Regression</a:t>
            </a:r>
            <a:endParaRPr lang="en-US" sz="1800" dirty="0"/>
          </a:p>
        </p:txBody>
      </p:sp>
      <p:sp>
        <p:nvSpPr>
          <p:cNvPr id="33" name="TextBox 32"/>
          <p:cNvSpPr txBox="1"/>
          <p:nvPr/>
        </p:nvSpPr>
        <p:spPr>
          <a:xfrm>
            <a:off x="7874175" y="1817195"/>
            <a:ext cx="2177941" cy="369332"/>
          </a:xfrm>
          <a:prstGeom prst="rect">
            <a:avLst/>
          </a:prstGeom>
          <a:noFill/>
        </p:spPr>
        <p:txBody>
          <a:bodyPr wrap="square" rtlCol="0">
            <a:spAutoFit/>
          </a:bodyPr>
          <a:lstStyle/>
          <a:p>
            <a:r>
              <a:rPr lang="en-US" sz="1800" dirty="0" smtClean="0"/>
              <a:t>ANOVA</a:t>
            </a:r>
            <a:endParaRPr lang="en-US" sz="1800" dirty="0"/>
          </a:p>
        </p:txBody>
      </p:sp>
      <p:sp>
        <p:nvSpPr>
          <p:cNvPr id="34" name="TextBox 33"/>
          <p:cNvSpPr txBox="1"/>
          <p:nvPr/>
        </p:nvSpPr>
        <p:spPr>
          <a:xfrm>
            <a:off x="305487" y="-20948"/>
            <a:ext cx="2177941" cy="369332"/>
          </a:xfrm>
          <a:prstGeom prst="rect">
            <a:avLst/>
          </a:prstGeom>
          <a:noFill/>
        </p:spPr>
        <p:txBody>
          <a:bodyPr wrap="square" rtlCol="0">
            <a:spAutoFit/>
          </a:bodyPr>
          <a:lstStyle/>
          <a:p>
            <a:r>
              <a:rPr lang="en-US" sz="1800" dirty="0" smtClean="0"/>
              <a:t>Inference</a:t>
            </a:r>
            <a:endParaRPr lang="en-US" sz="1800" dirty="0"/>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Tree>
    <p:extLst>
      <p:ext uri="{BB962C8B-B14F-4D97-AF65-F5344CB8AC3E}">
        <p14:creationId xmlns:p14="http://schemas.microsoft.com/office/powerpoint/2010/main" val="29123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dirty="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429016"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6246812" y="951762"/>
            <a:ext cx="1537600" cy="369332"/>
          </a:xfrm>
          <a:prstGeom prst="rect">
            <a:avLst/>
          </a:prstGeom>
        </p:spPr>
        <p:txBody>
          <a:bodyPr wrap="none">
            <a:spAutoFit/>
          </a:bodyPr>
          <a:lstStyle/>
          <a:p>
            <a:r>
              <a:rPr lang="en-US" sz="1800" dirty="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10" name="TextBox 9"/>
          <p:cNvSpPr txBox="1"/>
          <p:nvPr/>
        </p:nvSpPr>
        <p:spPr>
          <a:xfrm>
            <a:off x="1058127" y="1622308"/>
            <a:ext cx="2099560" cy="369332"/>
          </a:xfrm>
          <a:prstGeom prst="rect">
            <a:avLst/>
          </a:prstGeom>
          <a:noFill/>
        </p:spPr>
        <p:txBody>
          <a:bodyPr wrap="square" rtlCol="0">
            <a:spAutoFit/>
          </a:bodyPr>
          <a:lstStyle/>
          <a:p>
            <a:r>
              <a:rPr lang="en-US" sz="1800" dirty="0" smtClean="0">
                <a:solidFill>
                  <a:srgbClr val="0070C0"/>
                </a:solidFill>
              </a:rPr>
              <a:t>Database Structure</a:t>
            </a:r>
            <a:endParaRPr lang="en-US" sz="1800" dirty="0">
              <a:solidFill>
                <a:srgbClr val="0070C0"/>
              </a:solidFill>
            </a:endParaRPr>
          </a:p>
        </p:txBody>
      </p:sp>
      <p:sp>
        <p:nvSpPr>
          <p:cNvPr id="11" name="TextBox 10"/>
          <p:cNvSpPr txBox="1"/>
          <p:nvPr/>
        </p:nvSpPr>
        <p:spPr>
          <a:xfrm>
            <a:off x="3579811" y="1349799"/>
            <a:ext cx="786119" cy="369332"/>
          </a:xfrm>
          <a:prstGeom prst="rect">
            <a:avLst/>
          </a:prstGeom>
          <a:noFill/>
        </p:spPr>
        <p:txBody>
          <a:bodyPr wrap="square" rtlCol="0">
            <a:spAutoFit/>
          </a:bodyPr>
          <a:lstStyle/>
          <a:p>
            <a:r>
              <a:rPr lang="en-US" sz="1800" smtClean="0">
                <a:solidFill>
                  <a:srgbClr val="0070C0"/>
                </a:solidFill>
              </a:rPr>
              <a:t>Hubs</a:t>
            </a:r>
            <a:endParaRPr lang="en-US" sz="1800" dirty="0">
              <a:solidFill>
                <a:srgbClr val="0070C0"/>
              </a:solidFill>
            </a:endParaRPr>
          </a:p>
        </p:txBody>
      </p:sp>
      <p:sp>
        <p:nvSpPr>
          <p:cNvPr id="12" name="TextBox 11"/>
          <p:cNvSpPr txBox="1"/>
          <p:nvPr/>
        </p:nvSpPr>
        <p:spPr>
          <a:xfrm>
            <a:off x="4630467" y="596131"/>
            <a:ext cx="1971471" cy="369332"/>
          </a:xfrm>
          <a:prstGeom prst="rect">
            <a:avLst/>
          </a:prstGeom>
          <a:noFill/>
        </p:spPr>
        <p:txBody>
          <a:bodyPr wrap="square" rtlCol="0">
            <a:spAutoFit/>
          </a:bodyPr>
          <a:lstStyle/>
          <a:p>
            <a:r>
              <a:rPr lang="en-US" sz="1800" smtClean="0">
                <a:solidFill>
                  <a:srgbClr val="0070C0"/>
                </a:solidFill>
              </a:rPr>
              <a:t>Cloud Computing</a:t>
            </a:r>
            <a:endParaRPr lang="en-US" sz="1800" dirty="0">
              <a:solidFill>
                <a:srgbClr val="0070C0"/>
              </a:solidFill>
            </a:endParaRPr>
          </a:p>
        </p:txBody>
      </p:sp>
      <p:sp>
        <p:nvSpPr>
          <p:cNvPr id="13" name="TextBox 12"/>
          <p:cNvSpPr txBox="1"/>
          <p:nvPr/>
        </p:nvSpPr>
        <p:spPr>
          <a:xfrm>
            <a:off x="5312557" y="2034901"/>
            <a:ext cx="1176250" cy="369332"/>
          </a:xfrm>
          <a:prstGeom prst="rect">
            <a:avLst/>
          </a:prstGeom>
          <a:noFill/>
        </p:spPr>
        <p:txBody>
          <a:bodyPr wrap="square" rtlCol="0">
            <a:spAutoFit/>
          </a:bodyPr>
          <a:lstStyle/>
          <a:p>
            <a:r>
              <a:rPr lang="en-US" sz="1800" smtClean="0">
                <a:solidFill>
                  <a:srgbClr val="0070C0"/>
                </a:solidFill>
              </a:rPr>
              <a:t>Scripting</a:t>
            </a:r>
            <a:endParaRPr lang="en-US" sz="1800" dirty="0">
              <a:solidFill>
                <a:srgbClr val="0070C0"/>
              </a:solidFill>
            </a:endParaRPr>
          </a:p>
        </p:txBody>
      </p:sp>
      <p:sp>
        <p:nvSpPr>
          <p:cNvPr id="14" name="TextBox 13"/>
          <p:cNvSpPr txBox="1"/>
          <p:nvPr/>
        </p:nvSpPr>
        <p:spPr>
          <a:xfrm>
            <a:off x="6022870" y="1382194"/>
            <a:ext cx="1824142" cy="369332"/>
          </a:xfrm>
          <a:prstGeom prst="rect">
            <a:avLst/>
          </a:prstGeom>
          <a:noFill/>
        </p:spPr>
        <p:txBody>
          <a:bodyPr wrap="square" rtlCol="0">
            <a:spAutoFit/>
          </a:bodyPr>
          <a:lstStyle/>
          <a:p>
            <a:r>
              <a:rPr lang="en-US" sz="1800" smtClean="0">
                <a:solidFill>
                  <a:srgbClr val="0070C0"/>
                </a:solidFill>
              </a:rPr>
              <a:t>Coding</a:t>
            </a:r>
            <a:endParaRPr lang="en-US" sz="1800" dirty="0">
              <a:solidFill>
                <a:srgbClr val="0070C0"/>
              </a:solidFill>
            </a:endParaRPr>
          </a:p>
        </p:txBody>
      </p:sp>
      <p:sp>
        <p:nvSpPr>
          <p:cNvPr id="19" name="TextBox 18"/>
          <p:cNvSpPr txBox="1"/>
          <p:nvPr/>
        </p:nvSpPr>
        <p:spPr>
          <a:xfrm>
            <a:off x="633878" y="255540"/>
            <a:ext cx="1396067" cy="369332"/>
          </a:xfrm>
          <a:prstGeom prst="rect">
            <a:avLst/>
          </a:prstGeom>
          <a:noFill/>
        </p:spPr>
        <p:txBody>
          <a:bodyPr wrap="square" rtlCol="0">
            <a:spAutoFit/>
          </a:bodyPr>
          <a:lstStyle/>
          <a:p>
            <a:r>
              <a:rPr lang="en-US" sz="1800" dirty="0" smtClean="0">
                <a:solidFill>
                  <a:srgbClr val="0070C0"/>
                </a:solidFill>
              </a:rPr>
              <a:t>Algorithms</a:t>
            </a:r>
            <a:endParaRPr lang="en-US" sz="1800" dirty="0">
              <a:solidFill>
                <a:srgbClr val="0070C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smtClean="0">
                <a:solidFill>
                  <a:srgbClr val="FF0000"/>
                </a:solidFill>
              </a:rPr>
              <a:t>Linear algebra</a:t>
            </a:r>
            <a:endParaRPr lang="en-US" sz="1800" dirty="0">
              <a:solidFill>
                <a:srgbClr val="FF0000"/>
              </a:solidFill>
            </a:endParaRPr>
          </a:p>
        </p:txBody>
      </p:sp>
      <p:sp>
        <p:nvSpPr>
          <p:cNvPr id="28" name="TextBox 27"/>
          <p:cNvSpPr txBox="1"/>
          <p:nvPr/>
        </p:nvSpPr>
        <p:spPr>
          <a:xfrm>
            <a:off x="3489956" y="2290643"/>
            <a:ext cx="2177941" cy="369332"/>
          </a:xfrm>
          <a:prstGeom prst="rect">
            <a:avLst/>
          </a:prstGeom>
          <a:noFill/>
        </p:spPr>
        <p:txBody>
          <a:bodyPr wrap="square" rtlCol="0">
            <a:spAutoFit/>
          </a:bodyPr>
          <a:lstStyle/>
          <a:p>
            <a:r>
              <a:rPr lang="en-US" sz="1800" dirty="0" smtClean="0"/>
              <a:t>Bayes Methods</a:t>
            </a:r>
            <a:endParaRPr lang="en-US" sz="1800" dirty="0"/>
          </a:p>
        </p:txBody>
      </p:sp>
      <p:sp>
        <p:nvSpPr>
          <p:cNvPr id="29" name="TextBox 28"/>
          <p:cNvSpPr txBox="1"/>
          <p:nvPr/>
        </p:nvSpPr>
        <p:spPr>
          <a:xfrm>
            <a:off x="311586" y="1329037"/>
            <a:ext cx="2177941" cy="369332"/>
          </a:xfrm>
          <a:prstGeom prst="rect">
            <a:avLst/>
          </a:prstGeom>
          <a:noFill/>
        </p:spPr>
        <p:txBody>
          <a:bodyPr wrap="square" rtlCol="0">
            <a:spAutoFit/>
          </a:bodyPr>
          <a:lstStyle/>
          <a:p>
            <a:r>
              <a:rPr lang="en-US" sz="1800" dirty="0" smtClean="0"/>
              <a:t>Hypothesis testing</a:t>
            </a:r>
            <a:endParaRPr lang="en-US" sz="1800" dirty="0"/>
          </a:p>
        </p:txBody>
      </p:sp>
      <p:sp>
        <p:nvSpPr>
          <p:cNvPr id="30" name="TextBox 29"/>
          <p:cNvSpPr txBox="1"/>
          <p:nvPr/>
        </p:nvSpPr>
        <p:spPr>
          <a:xfrm>
            <a:off x="4223587" y="921810"/>
            <a:ext cx="2177941" cy="369332"/>
          </a:xfrm>
          <a:prstGeom prst="rect">
            <a:avLst/>
          </a:prstGeom>
          <a:noFill/>
        </p:spPr>
        <p:txBody>
          <a:bodyPr wrap="square" rtlCol="0">
            <a:spAutoFit/>
          </a:bodyPr>
          <a:lstStyle/>
          <a:p>
            <a:r>
              <a:rPr lang="en-US" sz="1800" smtClean="0"/>
              <a:t>Likelihood</a:t>
            </a:r>
            <a:endParaRPr lang="en-US" sz="1800" dirty="0"/>
          </a:p>
        </p:txBody>
      </p:sp>
      <p:sp>
        <p:nvSpPr>
          <p:cNvPr id="31" name="TextBox 30"/>
          <p:cNvSpPr txBox="1"/>
          <p:nvPr/>
        </p:nvSpPr>
        <p:spPr>
          <a:xfrm>
            <a:off x="4423997" y="40444"/>
            <a:ext cx="2177941" cy="369332"/>
          </a:xfrm>
          <a:prstGeom prst="rect">
            <a:avLst/>
          </a:prstGeom>
          <a:noFill/>
        </p:spPr>
        <p:txBody>
          <a:bodyPr wrap="square" rtlCol="0">
            <a:spAutoFit/>
          </a:bodyPr>
          <a:lstStyle/>
          <a:p>
            <a:r>
              <a:rPr lang="en-US" sz="1800" dirty="0" smtClean="0"/>
              <a:t>Distributions</a:t>
            </a:r>
            <a:endParaRPr lang="en-US" sz="1800" dirty="0"/>
          </a:p>
        </p:txBody>
      </p:sp>
      <p:sp>
        <p:nvSpPr>
          <p:cNvPr id="32" name="TextBox 31"/>
          <p:cNvSpPr txBox="1"/>
          <p:nvPr/>
        </p:nvSpPr>
        <p:spPr>
          <a:xfrm>
            <a:off x="5034091" y="1655255"/>
            <a:ext cx="2177941" cy="369332"/>
          </a:xfrm>
          <a:prstGeom prst="rect">
            <a:avLst/>
          </a:prstGeom>
          <a:noFill/>
        </p:spPr>
        <p:txBody>
          <a:bodyPr wrap="square" rtlCol="0">
            <a:spAutoFit/>
          </a:bodyPr>
          <a:lstStyle/>
          <a:p>
            <a:r>
              <a:rPr lang="en-US" sz="1800" smtClean="0"/>
              <a:t>Regression</a:t>
            </a:r>
            <a:endParaRPr lang="en-US" sz="1800" dirty="0"/>
          </a:p>
        </p:txBody>
      </p:sp>
      <p:sp>
        <p:nvSpPr>
          <p:cNvPr id="33" name="TextBox 32"/>
          <p:cNvSpPr txBox="1"/>
          <p:nvPr/>
        </p:nvSpPr>
        <p:spPr>
          <a:xfrm>
            <a:off x="7874175" y="1817195"/>
            <a:ext cx="2177941" cy="369332"/>
          </a:xfrm>
          <a:prstGeom prst="rect">
            <a:avLst/>
          </a:prstGeom>
          <a:noFill/>
        </p:spPr>
        <p:txBody>
          <a:bodyPr wrap="square" rtlCol="0">
            <a:spAutoFit/>
          </a:bodyPr>
          <a:lstStyle/>
          <a:p>
            <a:r>
              <a:rPr lang="en-US" sz="1800" dirty="0" smtClean="0"/>
              <a:t>ANOVA</a:t>
            </a:r>
            <a:endParaRPr lang="en-US" sz="1800" dirty="0"/>
          </a:p>
        </p:txBody>
      </p:sp>
      <p:sp>
        <p:nvSpPr>
          <p:cNvPr id="34" name="TextBox 33"/>
          <p:cNvSpPr txBox="1"/>
          <p:nvPr/>
        </p:nvSpPr>
        <p:spPr>
          <a:xfrm>
            <a:off x="305487" y="-20948"/>
            <a:ext cx="2177941" cy="369332"/>
          </a:xfrm>
          <a:prstGeom prst="rect">
            <a:avLst/>
          </a:prstGeom>
          <a:noFill/>
        </p:spPr>
        <p:txBody>
          <a:bodyPr wrap="square" rtlCol="0">
            <a:spAutoFit/>
          </a:bodyPr>
          <a:lstStyle/>
          <a:p>
            <a:r>
              <a:rPr lang="en-US" sz="1800" dirty="0" smtClean="0"/>
              <a:t>Inference</a:t>
            </a:r>
            <a:endParaRPr lang="en-US" sz="1800" dirty="0"/>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Tree>
    <p:extLst>
      <p:ext uri="{BB962C8B-B14F-4D97-AF65-F5344CB8AC3E}">
        <p14:creationId xmlns:p14="http://schemas.microsoft.com/office/powerpoint/2010/main" val="58949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dirty="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429016"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5988897" y="894170"/>
            <a:ext cx="1658052" cy="369332"/>
          </a:xfrm>
          <a:prstGeom prst="rect">
            <a:avLst/>
          </a:prstGeom>
        </p:spPr>
        <p:txBody>
          <a:bodyPr wrap="square">
            <a:spAutoFit/>
          </a:bodyPr>
          <a:lstStyle/>
          <a:p>
            <a:r>
              <a:rPr lang="en-US" sz="180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10" name="TextBox 9"/>
          <p:cNvSpPr txBox="1"/>
          <p:nvPr/>
        </p:nvSpPr>
        <p:spPr>
          <a:xfrm>
            <a:off x="1058127" y="1622308"/>
            <a:ext cx="2099560" cy="369332"/>
          </a:xfrm>
          <a:prstGeom prst="rect">
            <a:avLst/>
          </a:prstGeom>
          <a:noFill/>
        </p:spPr>
        <p:txBody>
          <a:bodyPr wrap="square" rtlCol="0">
            <a:spAutoFit/>
          </a:bodyPr>
          <a:lstStyle/>
          <a:p>
            <a:r>
              <a:rPr lang="en-US" sz="1800" dirty="0" smtClean="0">
                <a:solidFill>
                  <a:srgbClr val="0070C0"/>
                </a:solidFill>
              </a:rPr>
              <a:t>Database Structure</a:t>
            </a:r>
            <a:endParaRPr lang="en-US" sz="1800" dirty="0">
              <a:solidFill>
                <a:srgbClr val="0070C0"/>
              </a:solidFill>
            </a:endParaRPr>
          </a:p>
        </p:txBody>
      </p:sp>
      <p:sp>
        <p:nvSpPr>
          <p:cNvPr id="11" name="TextBox 10"/>
          <p:cNvSpPr txBox="1"/>
          <p:nvPr/>
        </p:nvSpPr>
        <p:spPr>
          <a:xfrm>
            <a:off x="3579811" y="1349799"/>
            <a:ext cx="771167" cy="369332"/>
          </a:xfrm>
          <a:prstGeom prst="rect">
            <a:avLst/>
          </a:prstGeom>
          <a:noFill/>
        </p:spPr>
        <p:txBody>
          <a:bodyPr wrap="square" rtlCol="0">
            <a:spAutoFit/>
          </a:bodyPr>
          <a:lstStyle/>
          <a:p>
            <a:r>
              <a:rPr lang="en-US" sz="1800" smtClean="0">
                <a:solidFill>
                  <a:srgbClr val="0070C0"/>
                </a:solidFill>
              </a:rPr>
              <a:t>Hubs</a:t>
            </a:r>
            <a:endParaRPr lang="en-US" sz="1800" dirty="0">
              <a:solidFill>
                <a:srgbClr val="0070C0"/>
              </a:solidFill>
            </a:endParaRPr>
          </a:p>
        </p:txBody>
      </p:sp>
      <p:sp>
        <p:nvSpPr>
          <p:cNvPr id="12" name="TextBox 11"/>
          <p:cNvSpPr txBox="1"/>
          <p:nvPr/>
        </p:nvSpPr>
        <p:spPr>
          <a:xfrm>
            <a:off x="4630468" y="549470"/>
            <a:ext cx="1971470" cy="369332"/>
          </a:xfrm>
          <a:prstGeom prst="rect">
            <a:avLst/>
          </a:prstGeom>
          <a:noFill/>
        </p:spPr>
        <p:txBody>
          <a:bodyPr wrap="square" rtlCol="0">
            <a:spAutoFit/>
          </a:bodyPr>
          <a:lstStyle/>
          <a:p>
            <a:r>
              <a:rPr lang="en-US" sz="1800" smtClean="0">
                <a:solidFill>
                  <a:srgbClr val="0070C0"/>
                </a:solidFill>
              </a:rPr>
              <a:t>Cloud computing</a:t>
            </a:r>
            <a:endParaRPr lang="en-US" sz="1800" dirty="0">
              <a:solidFill>
                <a:srgbClr val="0070C0"/>
              </a:solidFill>
            </a:endParaRPr>
          </a:p>
        </p:txBody>
      </p:sp>
      <p:sp>
        <p:nvSpPr>
          <p:cNvPr id="13" name="TextBox 12"/>
          <p:cNvSpPr txBox="1"/>
          <p:nvPr/>
        </p:nvSpPr>
        <p:spPr>
          <a:xfrm>
            <a:off x="5312557" y="2034901"/>
            <a:ext cx="1176250" cy="369332"/>
          </a:xfrm>
          <a:prstGeom prst="rect">
            <a:avLst/>
          </a:prstGeom>
          <a:noFill/>
        </p:spPr>
        <p:txBody>
          <a:bodyPr wrap="square" rtlCol="0">
            <a:spAutoFit/>
          </a:bodyPr>
          <a:lstStyle/>
          <a:p>
            <a:r>
              <a:rPr lang="en-US" sz="1800" smtClean="0">
                <a:solidFill>
                  <a:srgbClr val="0070C0"/>
                </a:solidFill>
              </a:rPr>
              <a:t>Scripting</a:t>
            </a:r>
            <a:endParaRPr lang="en-US" sz="1800" dirty="0">
              <a:solidFill>
                <a:srgbClr val="0070C0"/>
              </a:solidFill>
            </a:endParaRPr>
          </a:p>
        </p:txBody>
      </p:sp>
      <p:sp>
        <p:nvSpPr>
          <p:cNvPr id="14" name="TextBox 13"/>
          <p:cNvSpPr txBox="1"/>
          <p:nvPr/>
        </p:nvSpPr>
        <p:spPr>
          <a:xfrm>
            <a:off x="6022870" y="1382194"/>
            <a:ext cx="1824142" cy="369332"/>
          </a:xfrm>
          <a:prstGeom prst="rect">
            <a:avLst/>
          </a:prstGeom>
          <a:noFill/>
        </p:spPr>
        <p:txBody>
          <a:bodyPr wrap="square" rtlCol="0">
            <a:spAutoFit/>
          </a:bodyPr>
          <a:lstStyle/>
          <a:p>
            <a:r>
              <a:rPr lang="en-US" sz="1800" dirty="0" smtClean="0">
                <a:solidFill>
                  <a:srgbClr val="0070C0"/>
                </a:solidFill>
              </a:rPr>
              <a:t>Coding</a:t>
            </a:r>
            <a:endParaRPr lang="en-US" sz="1800" dirty="0">
              <a:solidFill>
                <a:srgbClr val="0070C0"/>
              </a:solidFill>
            </a:endParaRPr>
          </a:p>
        </p:txBody>
      </p:sp>
      <p:sp>
        <p:nvSpPr>
          <p:cNvPr id="15" name="TextBox 14"/>
          <p:cNvSpPr txBox="1"/>
          <p:nvPr/>
        </p:nvSpPr>
        <p:spPr>
          <a:xfrm>
            <a:off x="6723008" y="1873862"/>
            <a:ext cx="1824142" cy="369332"/>
          </a:xfrm>
          <a:prstGeom prst="rect">
            <a:avLst/>
          </a:prstGeom>
          <a:noFill/>
        </p:spPr>
        <p:txBody>
          <a:bodyPr wrap="square" rtlCol="0">
            <a:spAutoFit/>
          </a:bodyPr>
          <a:lstStyle/>
          <a:p>
            <a:r>
              <a:rPr lang="en-US" sz="1800" dirty="0" smtClean="0">
                <a:solidFill>
                  <a:srgbClr val="7030A0"/>
                </a:solidFill>
              </a:rPr>
              <a:t>Metadata</a:t>
            </a:r>
            <a:endParaRPr lang="en-US" sz="1800" dirty="0">
              <a:solidFill>
                <a:srgbClr val="7030A0"/>
              </a:solidFill>
            </a:endParaRPr>
          </a:p>
        </p:txBody>
      </p:sp>
      <p:sp>
        <p:nvSpPr>
          <p:cNvPr id="19" name="TextBox 18"/>
          <p:cNvSpPr txBox="1"/>
          <p:nvPr/>
        </p:nvSpPr>
        <p:spPr>
          <a:xfrm>
            <a:off x="633878" y="255540"/>
            <a:ext cx="1396067" cy="369332"/>
          </a:xfrm>
          <a:prstGeom prst="rect">
            <a:avLst/>
          </a:prstGeom>
          <a:noFill/>
        </p:spPr>
        <p:txBody>
          <a:bodyPr wrap="square" rtlCol="0">
            <a:spAutoFit/>
          </a:bodyPr>
          <a:lstStyle/>
          <a:p>
            <a:r>
              <a:rPr lang="en-US" sz="1800" dirty="0" smtClean="0">
                <a:solidFill>
                  <a:srgbClr val="0070C0"/>
                </a:solidFill>
              </a:rPr>
              <a:t>Algorithms</a:t>
            </a:r>
            <a:endParaRPr lang="en-US" sz="1800" dirty="0">
              <a:solidFill>
                <a:srgbClr val="0070C0"/>
              </a:solidFill>
            </a:endParaRPr>
          </a:p>
        </p:txBody>
      </p:sp>
      <p:sp>
        <p:nvSpPr>
          <p:cNvPr id="20" name="TextBox 19"/>
          <p:cNvSpPr txBox="1"/>
          <p:nvPr/>
        </p:nvSpPr>
        <p:spPr>
          <a:xfrm>
            <a:off x="4423997" y="1316153"/>
            <a:ext cx="1621675" cy="369332"/>
          </a:xfrm>
          <a:prstGeom prst="rect">
            <a:avLst/>
          </a:prstGeom>
          <a:noFill/>
        </p:spPr>
        <p:txBody>
          <a:bodyPr wrap="square" rtlCol="0">
            <a:spAutoFit/>
          </a:bodyPr>
          <a:lstStyle/>
          <a:p>
            <a:r>
              <a:rPr lang="en-US" sz="1800" dirty="0" smtClean="0">
                <a:solidFill>
                  <a:srgbClr val="7030A0"/>
                </a:solidFill>
              </a:rPr>
              <a:t>Data mining</a:t>
            </a:r>
            <a:endParaRPr lang="en-US" sz="1800" dirty="0">
              <a:solidFill>
                <a:srgbClr val="7030A0"/>
              </a:solidFill>
            </a:endParaRPr>
          </a:p>
        </p:txBody>
      </p:sp>
      <p:sp>
        <p:nvSpPr>
          <p:cNvPr id="21" name="TextBox 20"/>
          <p:cNvSpPr txBox="1"/>
          <p:nvPr/>
        </p:nvSpPr>
        <p:spPr>
          <a:xfrm>
            <a:off x="6955589" y="1109133"/>
            <a:ext cx="1621675" cy="369332"/>
          </a:xfrm>
          <a:prstGeom prst="rect">
            <a:avLst/>
          </a:prstGeom>
          <a:noFill/>
        </p:spPr>
        <p:txBody>
          <a:bodyPr wrap="square" rtlCol="0">
            <a:spAutoFit/>
          </a:bodyPr>
          <a:lstStyle/>
          <a:p>
            <a:r>
              <a:rPr lang="en-US" sz="1800" dirty="0" smtClean="0">
                <a:solidFill>
                  <a:srgbClr val="7030A0"/>
                </a:solidFill>
              </a:rPr>
              <a:t>Provenance</a:t>
            </a:r>
            <a:endParaRPr lang="en-US" sz="1800" dirty="0">
              <a:solidFill>
                <a:srgbClr val="7030A0"/>
              </a:solidFill>
            </a:endParaRPr>
          </a:p>
        </p:txBody>
      </p:sp>
      <p:sp>
        <p:nvSpPr>
          <p:cNvPr id="23" name="TextBox 22"/>
          <p:cNvSpPr txBox="1"/>
          <p:nvPr/>
        </p:nvSpPr>
        <p:spPr>
          <a:xfrm>
            <a:off x="2750492" y="56995"/>
            <a:ext cx="1621675" cy="369332"/>
          </a:xfrm>
          <a:prstGeom prst="rect">
            <a:avLst/>
          </a:prstGeom>
          <a:noFill/>
        </p:spPr>
        <p:txBody>
          <a:bodyPr wrap="square" rtlCol="0">
            <a:spAutoFit/>
          </a:bodyPr>
          <a:lstStyle/>
          <a:p>
            <a:r>
              <a:rPr lang="en-US" sz="1800" dirty="0" smtClean="0">
                <a:solidFill>
                  <a:srgbClr val="7030A0"/>
                </a:solidFill>
              </a:rPr>
              <a:t>Curation</a:t>
            </a:r>
            <a:endParaRPr lang="en-US" sz="1800" dirty="0">
              <a:solidFill>
                <a:srgbClr val="7030A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smtClean="0">
                <a:solidFill>
                  <a:srgbClr val="FF0000"/>
                </a:solidFill>
              </a:rPr>
              <a:t>Linear algebra</a:t>
            </a:r>
            <a:endParaRPr lang="en-US" sz="1800" dirty="0">
              <a:solidFill>
                <a:srgbClr val="FF0000"/>
              </a:solidFill>
            </a:endParaRPr>
          </a:p>
        </p:txBody>
      </p:sp>
      <p:sp>
        <p:nvSpPr>
          <p:cNvPr id="25" name="TextBox 24"/>
          <p:cNvSpPr txBox="1"/>
          <p:nvPr/>
        </p:nvSpPr>
        <p:spPr>
          <a:xfrm>
            <a:off x="76575" y="742497"/>
            <a:ext cx="1621675" cy="369332"/>
          </a:xfrm>
          <a:prstGeom prst="rect">
            <a:avLst/>
          </a:prstGeom>
          <a:noFill/>
        </p:spPr>
        <p:txBody>
          <a:bodyPr wrap="square" rtlCol="0">
            <a:spAutoFit/>
          </a:bodyPr>
          <a:lstStyle/>
          <a:p>
            <a:r>
              <a:rPr lang="en-US" sz="1800" dirty="0" smtClean="0">
                <a:solidFill>
                  <a:srgbClr val="7030A0"/>
                </a:solidFill>
              </a:rPr>
              <a:t>Workflows</a:t>
            </a:r>
            <a:endParaRPr lang="en-US" sz="1800" dirty="0">
              <a:solidFill>
                <a:srgbClr val="7030A0"/>
              </a:solidFill>
            </a:endParaRPr>
          </a:p>
        </p:txBody>
      </p:sp>
      <p:sp>
        <p:nvSpPr>
          <p:cNvPr id="26" name="TextBox 25"/>
          <p:cNvSpPr txBox="1"/>
          <p:nvPr/>
        </p:nvSpPr>
        <p:spPr>
          <a:xfrm>
            <a:off x="2361547" y="1421340"/>
            <a:ext cx="1621675" cy="369332"/>
          </a:xfrm>
          <a:prstGeom prst="rect">
            <a:avLst/>
          </a:prstGeom>
          <a:noFill/>
        </p:spPr>
        <p:txBody>
          <a:bodyPr wrap="square" rtlCol="0">
            <a:spAutoFit/>
          </a:bodyPr>
          <a:lstStyle/>
          <a:p>
            <a:r>
              <a:rPr lang="en-US" sz="1800" dirty="0" smtClean="0">
                <a:solidFill>
                  <a:srgbClr val="7030A0"/>
                </a:solidFill>
              </a:rPr>
              <a:t>Citation</a:t>
            </a:r>
            <a:endParaRPr lang="en-US" sz="1800" dirty="0">
              <a:solidFill>
                <a:srgbClr val="7030A0"/>
              </a:solidFill>
            </a:endParaRPr>
          </a:p>
        </p:txBody>
      </p:sp>
      <p:sp>
        <p:nvSpPr>
          <p:cNvPr id="27" name="TextBox 26"/>
          <p:cNvSpPr txBox="1"/>
          <p:nvPr/>
        </p:nvSpPr>
        <p:spPr>
          <a:xfrm>
            <a:off x="6476140" y="19369"/>
            <a:ext cx="1621675" cy="369332"/>
          </a:xfrm>
          <a:prstGeom prst="rect">
            <a:avLst/>
          </a:prstGeom>
          <a:noFill/>
        </p:spPr>
        <p:txBody>
          <a:bodyPr wrap="square" rtlCol="0">
            <a:spAutoFit/>
          </a:bodyPr>
          <a:lstStyle/>
          <a:p>
            <a:r>
              <a:rPr lang="en-US" sz="1800" dirty="0" smtClean="0">
                <a:solidFill>
                  <a:srgbClr val="7030A0"/>
                </a:solidFill>
              </a:rPr>
              <a:t>Backup</a:t>
            </a:r>
            <a:endParaRPr lang="en-US" sz="1800" dirty="0">
              <a:solidFill>
                <a:srgbClr val="7030A0"/>
              </a:solidFill>
            </a:endParaRPr>
          </a:p>
        </p:txBody>
      </p:sp>
      <p:sp>
        <p:nvSpPr>
          <p:cNvPr id="28" name="TextBox 27"/>
          <p:cNvSpPr txBox="1"/>
          <p:nvPr/>
        </p:nvSpPr>
        <p:spPr>
          <a:xfrm>
            <a:off x="3489956" y="2290643"/>
            <a:ext cx="2177941" cy="369332"/>
          </a:xfrm>
          <a:prstGeom prst="rect">
            <a:avLst/>
          </a:prstGeom>
          <a:noFill/>
        </p:spPr>
        <p:txBody>
          <a:bodyPr wrap="square" rtlCol="0">
            <a:spAutoFit/>
          </a:bodyPr>
          <a:lstStyle/>
          <a:p>
            <a:r>
              <a:rPr lang="en-US" sz="1800" dirty="0" smtClean="0"/>
              <a:t>Bayes Methods</a:t>
            </a:r>
            <a:endParaRPr lang="en-US" sz="1800" dirty="0"/>
          </a:p>
        </p:txBody>
      </p:sp>
      <p:sp>
        <p:nvSpPr>
          <p:cNvPr id="29" name="TextBox 28"/>
          <p:cNvSpPr txBox="1"/>
          <p:nvPr/>
        </p:nvSpPr>
        <p:spPr>
          <a:xfrm>
            <a:off x="311586" y="1329037"/>
            <a:ext cx="2177941" cy="369332"/>
          </a:xfrm>
          <a:prstGeom prst="rect">
            <a:avLst/>
          </a:prstGeom>
          <a:noFill/>
        </p:spPr>
        <p:txBody>
          <a:bodyPr wrap="square" rtlCol="0">
            <a:spAutoFit/>
          </a:bodyPr>
          <a:lstStyle/>
          <a:p>
            <a:r>
              <a:rPr lang="en-US" sz="1800" dirty="0" smtClean="0"/>
              <a:t>Hypothesis testing</a:t>
            </a:r>
            <a:endParaRPr lang="en-US" sz="1800" dirty="0"/>
          </a:p>
        </p:txBody>
      </p:sp>
      <p:sp>
        <p:nvSpPr>
          <p:cNvPr id="30" name="TextBox 29"/>
          <p:cNvSpPr txBox="1"/>
          <p:nvPr/>
        </p:nvSpPr>
        <p:spPr>
          <a:xfrm>
            <a:off x="4223587" y="921810"/>
            <a:ext cx="2177941" cy="369332"/>
          </a:xfrm>
          <a:prstGeom prst="rect">
            <a:avLst/>
          </a:prstGeom>
          <a:noFill/>
        </p:spPr>
        <p:txBody>
          <a:bodyPr wrap="square" rtlCol="0">
            <a:spAutoFit/>
          </a:bodyPr>
          <a:lstStyle/>
          <a:p>
            <a:r>
              <a:rPr lang="en-US" sz="1800" smtClean="0"/>
              <a:t>Likelihood</a:t>
            </a:r>
            <a:endParaRPr lang="en-US" sz="1800" dirty="0"/>
          </a:p>
        </p:txBody>
      </p:sp>
      <p:sp>
        <p:nvSpPr>
          <p:cNvPr id="31" name="TextBox 30"/>
          <p:cNvSpPr txBox="1"/>
          <p:nvPr/>
        </p:nvSpPr>
        <p:spPr>
          <a:xfrm>
            <a:off x="4423997" y="40444"/>
            <a:ext cx="2177941" cy="369332"/>
          </a:xfrm>
          <a:prstGeom prst="rect">
            <a:avLst/>
          </a:prstGeom>
          <a:noFill/>
        </p:spPr>
        <p:txBody>
          <a:bodyPr wrap="square" rtlCol="0">
            <a:spAutoFit/>
          </a:bodyPr>
          <a:lstStyle/>
          <a:p>
            <a:r>
              <a:rPr lang="en-US" sz="1800" dirty="0" smtClean="0"/>
              <a:t>Distributions</a:t>
            </a:r>
            <a:endParaRPr lang="en-US" sz="1800" dirty="0"/>
          </a:p>
        </p:txBody>
      </p:sp>
      <p:sp>
        <p:nvSpPr>
          <p:cNvPr id="32" name="TextBox 31"/>
          <p:cNvSpPr txBox="1"/>
          <p:nvPr/>
        </p:nvSpPr>
        <p:spPr>
          <a:xfrm>
            <a:off x="5034091" y="1655255"/>
            <a:ext cx="2177941" cy="369332"/>
          </a:xfrm>
          <a:prstGeom prst="rect">
            <a:avLst/>
          </a:prstGeom>
          <a:noFill/>
        </p:spPr>
        <p:txBody>
          <a:bodyPr wrap="square" rtlCol="0">
            <a:spAutoFit/>
          </a:bodyPr>
          <a:lstStyle/>
          <a:p>
            <a:r>
              <a:rPr lang="en-US" sz="1800" smtClean="0"/>
              <a:t>Regression</a:t>
            </a:r>
            <a:endParaRPr lang="en-US" sz="1800" dirty="0"/>
          </a:p>
        </p:txBody>
      </p:sp>
      <p:sp>
        <p:nvSpPr>
          <p:cNvPr id="33" name="TextBox 32"/>
          <p:cNvSpPr txBox="1"/>
          <p:nvPr/>
        </p:nvSpPr>
        <p:spPr>
          <a:xfrm>
            <a:off x="7874175" y="1817195"/>
            <a:ext cx="2177941" cy="369332"/>
          </a:xfrm>
          <a:prstGeom prst="rect">
            <a:avLst/>
          </a:prstGeom>
          <a:noFill/>
        </p:spPr>
        <p:txBody>
          <a:bodyPr wrap="square" rtlCol="0">
            <a:spAutoFit/>
          </a:bodyPr>
          <a:lstStyle/>
          <a:p>
            <a:r>
              <a:rPr lang="en-US" sz="1800" dirty="0" smtClean="0"/>
              <a:t>ANOVA</a:t>
            </a:r>
            <a:endParaRPr lang="en-US" sz="1800" dirty="0"/>
          </a:p>
        </p:txBody>
      </p:sp>
      <p:sp>
        <p:nvSpPr>
          <p:cNvPr id="34" name="TextBox 33"/>
          <p:cNvSpPr txBox="1"/>
          <p:nvPr/>
        </p:nvSpPr>
        <p:spPr>
          <a:xfrm>
            <a:off x="305487" y="-20948"/>
            <a:ext cx="2177941" cy="369332"/>
          </a:xfrm>
          <a:prstGeom prst="rect">
            <a:avLst/>
          </a:prstGeom>
          <a:noFill/>
        </p:spPr>
        <p:txBody>
          <a:bodyPr wrap="square" rtlCol="0">
            <a:spAutoFit/>
          </a:bodyPr>
          <a:lstStyle/>
          <a:p>
            <a:r>
              <a:rPr lang="en-US" sz="1800" dirty="0" smtClean="0"/>
              <a:t>Inference</a:t>
            </a:r>
            <a:endParaRPr lang="en-US" sz="1800" dirty="0"/>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Tree>
    <p:extLst>
      <p:ext uri="{BB962C8B-B14F-4D97-AF65-F5344CB8AC3E}">
        <p14:creationId xmlns:p14="http://schemas.microsoft.com/office/powerpoint/2010/main" val="132004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489956" y="1741864"/>
            <a:ext cx="1371600" cy="369332"/>
          </a:xfrm>
          <a:prstGeom prst="rect">
            <a:avLst/>
          </a:prstGeom>
          <a:noFill/>
        </p:spPr>
        <p:txBody>
          <a:bodyPr wrap="square" rtlCol="0">
            <a:spAutoFit/>
          </a:bodyPr>
          <a:lstStyle/>
          <a:p>
            <a:r>
              <a:rPr lang="en-US" sz="1800" dirty="0" smtClean="0">
                <a:solidFill>
                  <a:srgbClr val="FF0000"/>
                </a:solidFill>
              </a:rPr>
              <a:t>Modeling</a:t>
            </a:r>
            <a:endParaRPr lang="en-US" sz="1800" dirty="0">
              <a:solidFill>
                <a:srgbClr val="FF0000"/>
              </a:solidFill>
            </a:endParaRPr>
          </a:p>
        </p:txBody>
      </p:sp>
      <p:sp>
        <p:nvSpPr>
          <p:cNvPr id="5" name="Rectangle 4"/>
          <p:cNvSpPr/>
          <p:nvPr/>
        </p:nvSpPr>
        <p:spPr>
          <a:xfrm>
            <a:off x="2360612" y="364093"/>
            <a:ext cx="2063385" cy="369332"/>
          </a:xfrm>
          <a:prstGeom prst="rect">
            <a:avLst/>
          </a:prstGeom>
        </p:spPr>
        <p:txBody>
          <a:bodyPr wrap="none">
            <a:spAutoFit/>
          </a:bodyPr>
          <a:lstStyle/>
          <a:p>
            <a:r>
              <a:rPr lang="en-US" sz="1800" dirty="0" smtClean="0">
                <a:solidFill>
                  <a:srgbClr val="FF0000"/>
                </a:solidFill>
              </a:rPr>
              <a:t>Dynamical systems</a:t>
            </a:r>
            <a:endParaRPr lang="en-US" sz="1800" dirty="0">
              <a:solidFill>
                <a:srgbClr val="FF0000"/>
              </a:solidFill>
            </a:endParaRPr>
          </a:p>
        </p:txBody>
      </p:sp>
      <p:sp>
        <p:nvSpPr>
          <p:cNvPr id="6" name="Rectangle 5"/>
          <p:cNvSpPr/>
          <p:nvPr/>
        </p:nvSpPr>
        <p:spPr>
          <a:xfrm>
            <a:off x="6429016" y="2307962"/>
            <a:ext cx="1274708" cy="369332"/>
          </a:xfrm>
          <a:prstGeom prst="rect">
            <a:avLst/>
          </a:prstGeom>
        </p:spPr>
        <p:txBody>
          <a:bodyPr wrap="none">
            <a:spAutoFit/>
          </a:bodyPr>
          <a:lstStyle/>
          <a:p>
            <a:r>
              <a:rPr lang="en-US" sz="1800" dirty="0" smtClean="0">
                <a:solidFill>
                  <a:srgbClr val="FF0000"/>
                </a:solidFill>
              </a:rPr>
              <a:t>Stochastics</a:t>
            </a:r>
            <a:endParaRPr lang="en-US" sz="1800" dirty="0">
              <a:solidFill>
                <a:srgbClr val="FF0000"/>
              </a:solidFill>
            </a:endParaRPr>
          </a:p>
        </p:txBody>
      </p:sp>
      <p:sp>
        <p:nvSpPr>
          <p:cNvPr id="7" name="Rectangle 6"/>
          <p:cNvSpPr/>
          <p:nvPr/>
        </p:nvSpPr>
        <p:spPr>
          <a:xfrm>
            <a:off x="5942012" y="382136"/>
            <a:ext cx="1492716" cy="369332"/>
          </a:xfrm>
          <a:prstGeom prst="rect">
            <a:avLst/>
          </a:prstGeom>
        </p:spPr>
        <p:txBody>
          <a:bodyPr wrap="none">
            <a:spAutoFit/>
          </a:bodyPr>
          <a:lstStyle/>
          <a:p>
            <a:r>
              <a:rPr lang="en-US" sz="1800" dirty="0" smtClean="0">
                <a:solidFill>
                  <a:srgbClr val="FF0000"/>
                </a:solidFill>
              </a:rPr>
              <a:t>Optimization</a:t>
            </a:r>
            <a:endParaRPr lang="en-US" sz="1800" dirty="0">
              <a:solidFill>
                <a:srgbClr val="FF0000"/>
              </a:solidFill>
            </a:endParaRPr>
          </a:p>
        </p:txBody>
      </p:sp>
      <p:sp>
        <p:nvSpPr>
          <p:cNvPr id="8" name="Rectangle 7"/>
          <p:cNvSpPr/>
          <p:nvPr/>
        </p:nvSpPr>
        <p:spPr>
          <a:xfrm>
            <a:off x="6016358" y="906040"/>
            <a:ext cx="1537600" cy="369332"/>
          </a:xfrm>
          <a:prstGeom prst="rect">
            <a:avLst/>
          </a:prstGeom>
        </p:spPr>
        <p:txBody>
          <a:bodyPr wrap="none">
            <a:spAutoFit/>
          </a:bodyPr>
          <a:lstStyle/>
          <a:p>
            <a:r>
              <a:rPr lang="en-US" sz="1800" smtClean="0">
                <a:solidFill>
                  <a:srgbClr val="FF0000"/>
                </a:solidFill>
              </a:rPr>
              <a:t>Graph theory</a:t>
            </a:r>
            <a:endParaRPr lang="en-US" sz="1800" dirty="0">
              <a:solidFill>
                <a:srgbClr val="FF0000"/>
              </a:solidFill>
            </a:endParaRPr>
          </a:p>
        </p:txBody>
      </p:sp>
      <p:sp>
        <p:nvSpPr>
          <p:cNvPr id="9" name="Rectangle 8"/>
          <p:cNvSpPr/>
          <p:nvPr/>
        </p:nvSpPr>
        <p:spPr>
          <a:xfrm>
            <a:off x="7434728" y="711263"/>
            <a:ext cx="1133644" cy="369332"/>
          </a:xfrm>
          <a:prstGeom prst="rect">
            <a:avLst/>
          </a:prstGeom>
        </p:spPr>
        <p:txBody>
          <a:bodyPr wrap="none">
            <a:spAutoFit/>
          </a:bodyPr>
          <a:lstStyle/>
          <a:p>
            <a:r>
              <a:rPr lang="en-US" sz="1800" dirty="0" smtClean="0">
                <a:solidFill>
                  <a:srgbClr val="FF0000"/>
                </a:solidFill>
              </a:rPr>
              <a:t>Networks</a:t>
            </a:r>
            <a:endParaRPr lang="en-US" sz="1800" dirty="0">
              <a:solidFill>
                <a:srgbClr val="FF0000"/>
              </a:solidFill>
            </a:endParaRPr>
          </a:p>
        </p:txBody>
      </p:sp>
      <p:sp>
        <p:nvSpPr>
          <p:cNvPr id="10" name="TextBox 9"/>
          <p:cNvSpPr txBox="1"/>
          <p:nvPr/>
        </p:nvSpPr>
        <p:spPr>
          <a:xfrm>
            <a:off x="1058127" y="1622308"/>
            <a:ext cx="2099560" cy="369332"/>
          </a:xfrm>
          <a:prstGeom prst="rect">
            <a:avLst/>
          </a:prstGeom>
          <a:noFill/>
        </p:spPr>
        <p:txBody>
          <a:bodyPr wrap="square" rtlCol="0">
            <a:spAutoFit/>
          </a:bodyPr>
          <a:lstStyle/>
          <a:p>
            <a:r>
              <a:rPr lang="en-US" sz="1800" dirty="0" smtClean="0">
                <a:solidFill>
                  <a:srgbClr val="0070C0"/>
                </a:solidFill>
              </a:rPr>
              <a:t>Database Structure</a:t>
            </a:r>
            <a:endParaRPr lang="en-US" sz="1800" dirty="0">
              <a:solidFill>
                <a:srgbClr val="0070C0"/>
              </a:solidFill>
            </a:endParaRPr>
          </a:p>
        </p:txBody>
      </p:sp>
      <p:sp>
        <p:nvSpPr>
          <p:cNvPr id="11" name="TextBox 10"/>
          <p:cNvSpPr txBox="1"/>
          <p:nvPr/>
        </p:nvSpPr>
        <p:spPr>
          <a:xfrm>
            <a:off x="3579811" y="1349799"/>
            <a:ext cx="819299" cy="369332"/>
          </a:xfrm>
          <a:prstGeom prst="rect">
            <a:avLst/>
          </a:prstGeom>
          <a:noFill/>
        </p:spPr>
        <p:txBody>
          <a:bodyPr wrap="square" rtlCol="0">
            <a:spAutoFit/>
          </a:bodyPr>
          <a:lstStyle/>
          <a:p>
            <a:r>
              <a:rPr lang="en-US" sz="1800" smtClean="0">
                <a:solidFill>
                  <a:srgbClr val="0070C0"/>
                </a:solidFill>
              </a:rPr>
              <a:t>Hubs</a:t>
            </a:r>
            <a:endParaRPr lang="en-US" sz="1800" dirty="0">
              <a:solidFill>
                <a:srgbClr val="0070C0"/>
              </a:solidFill>
            </a:endParaRPr>
          </a:p>
        </p:txBody>
      </p:sp>
      <p:sp>
        <p:nvSpPr>
          <p:cNvPr id="12" name="TextBox 11"/>
          <p:cNvSpPr txBox="1"/>
          <p:nvPr/>
        </p:nvSpPr>
        <p:spPr>
          <a:xfrm>
            <a:off x="4630468" y="592604"/>
            <a:ext cx="2030135" cy="369332"/>
          </a:xfrm>
          <a:prstGeom prst="rect">
            <a:avLst/>
          </a:prstGeom>
          <a:noFill/>
        </p:spPr>
        <p:txBody>
          <a:bodyPr wrap="square" rtlCol="0">
            <a:spAutoFit/>
          </a:bodyPr>
          <a:lstStyle/>
          <a:p>
            <a:r>
              <a:rPr lang="en-US" sz="1800" smtClean="0">
                <a:solidFill>
                  <a:srgbClr val="0070C0"/>
                </a:solidFill>
              </a:rPr>
              <a:t>Cloud computing</a:t>
            </a:r>
            <a:endParaRPr lang="en-US" sz="1800" dirty="0">
              <a:solidFill>
                <a:srgbClr val="0070C0"/>
              </a:solidFill>
            </a:endParaRPr>
          </a:p>
        </p:txBody>
      </p:sp>
      <p:sp>
        <p:nvSpPr>
          <p:cNvPr id="13" name="TextBox 12"/>
          <p:cNvSpPr txBox="1"/>
          <p:nvPr/>
        </p:nvSpPr>
        <p:spPr>
          <a:xfrm>
            <a:off x="5312557" y="2034901"/>
            <a:ext cx="1176250" cy="369332"/>
          </a:xfrm>
          <a:prstGeom prst="rect">
            <a:avLst/>
          </a:prstGeom>
          <a:noFill/>
        </p:spPr>
        <p:txBody>
          <a:bodyPr wrap="square" rtlCol="0">
            <a:spAutoFit/>
          </a:bodyPr>
          <a:lstStyle/>
          <a:p>
            <a:r>
              <a:rPr lang="en-US" sz="1800" smtClean="0">
                <a:solidFill>
                  <a:srgbClr val="0070C0"/>
                </a:solidFill>
              </a:rPr>
              <a:t>Scripting</a:t>
            </a:r>
            <a:endParaRPr lang="en-US" sz="1800" dirty="0">
              <a:solidFill>
                <a:srgbClr val="0070C0"/>
              </a:solidFill>
            </a:endParaRPr>
          </a:p>
        </p:txBody>
      </p:sp>
      <p:sp>
        <p:nvSpPr>
          <p:cNvPr id="14" name="TextBox 13"/>
          <p:cNvSpPr txBox="1"/>
          <p:nvPr/>
        </p:nvSpPr>
        <p:spPr>
          <a:xfrm>
            <a:off x="6022870" y="1382194"/>
            <a:ext cx="1824142" cy="369332"/>
          </a:xfrm>
          <a:prstGeom prst="rect">
            <a:avLst/>
          </a:prstGeom>
          <a:noFill/>
        </p:spPr>
        <p:txBody>
          <a:bodyPr wrap="square" rtlCol="0">
            <a:spAutoFit/>
          </a:bodyPr>
          <a:lstStyle/>
          <a:p>
            <a:r>
              <a:rPr lang="en-US" sz="1800" dirty="0" smtClean="0">
                <a:solidFill>
                  <a:srgbClr val="0070C0"/>
                </a:solidFill>
              </a:rPr>
              <a:t>Coding</a:t>
            </a:r>
            <a:endParaRPr lang="en-US" sz="1800" dirty="0">
              <a:solidFill>
                <a:srgbClr val="0070C0"/>
              </a:solidFill>
            </a:endParaRPr>
          </a:p>
        </p:txBody>
      </p:sp>
      <p:sp>
        <p:nvSpPr>
          <p:cNvPr id="15" name="TextBox 14"/>
          <p:cNvSpPr txBox="1"/>
          <p:nvPr/>
        </p:nvSpPr>
        <p:spPr>
          <a:xfrm>
            <a:off x="6723008" y="1873862"/>
            <a:ext cx="1824142" cy="369332"/>
          </a:xfrm>
          <a:prstGeom prst="rect">
            <a:avLst/>
          </a:prstGeom>
          <a:noFill/>
        </p:spPr>
        <p:txBody>
          <a:bodyPr wrap="square" rtlCol="0">
            <a:spAutoFit/>
          </a:bodyPr>
          <a:lstStyle/>
          <a:p>
            <a:r>
              <a:rPr lang="en-US" sz="1800" dirty="0" smtClean="0">
                <a:solidFill>
                  <a:srgbClr val="7030A0"/>
                </a:solidFill>
              </a:rPr>
              <a:t>Metadata</a:t>
            </a:r>
            <a:endParaRPr lang="en-US" sz="1800" dirty="0">
              <a:solidFill>
                <a:srgbClr val="7030A0"/>
              </a:solidFill>
            </a:endParaRPr>
          </a:p>
        </p:txBody>
      </p:sp>
      <p:sp>
        <p:nvSpPr>
          <p:cNvPr id="16" name="TextBox 15"/>
          <p:cNvSpPr txBox="1"/>
          <p:nvPr/>
        </p:nvSpPr>
        <p:spPr>
          <a:xfrm>
            <a:off x="7644479" y="1368915"/>
            <a:ext cx="1805342" cy="369332"/>
          </a:xfrm>
          <a:prstGeom prst="rect">
            <a:avLst/>
          </a:prstGeom>
          <a:noFill/>
        </p:spPr>
        <p:txBody>
          <a:bodyPr wrap="square" rtlCol="0">
            <a:spAutoFit/>
          </a:bodyPr>
          <a:lstStyle/>
          <a:p>
            <a:r>
              <a:rPr lang="en-US" sz="1800" smtClean="0">
                <a:solidFill>
                  <a:srgbClr val="00B050"/>
                </a:solidFill>
              </a:rPr>
              <a:t>Energy transfer</a:t>
            </a:r>
            <a:endParaRPr lang="en-US" sz="1800" dirty="0">
              <a:solidFill>
                <a:srgbClr val="00B050"/>
              </a:solidFill>
            </a:endParaRPr>
          </a:p>
        </p:txBody>
      </p:sp>
      <p:sp>
        <p:nvSpPr>
          <p:cNvPr id="17" name="TextBox 16"/>
          <p:cNvSpPr txBox="1"/>
          <p:nvPr/>
        </p:nvSpPr>
        <p:spPr>
          <a:xfrm>
            <a:off x="2293312" y="718860"/>
            <a:ext cx="1871610" cy="369332"/>
          </a:xfrm>
          <a:prstGeom prst="rect">
            <a:avLst/>
          </a:prstGeom>
          <a:noFill/>
        </p:spPr>
        <p:txBody>
          <a:bodyPr wrap="square" rtlCol="0">
            <a:spAutoFit/>
          </a:bodyPr>
          <a:lstStyle/>
          <a:p>
            <a:r>
              <a:rPr lang="en-US" sz="1800" dirty="0" smtClean="0">
                <a:solidFill>
                  <a:srgbClr val="00B050"/>
                </a:solidFill>
              </a:rPr>
              <a:t>Information flow</a:t>
            </a:r>
            <a:endParaRPr lang="en-US" sz="1800" dirty="0">
              <a:solidFill>
                <a:srgbClr val="00B050"/>
              </a:solidFill>
            </a:endParaRPr>
          </a:p>
        </p:txBody>
      </p:sp>
      <p:sp>
        <p:nvSpPr>
          <p:cNvPr id="18" name="TextBox 17"/>
          <p:cNvSpPr txBox="1"/>
          <p:nvPr/>
        </p:nvSpPr>
        <p:spPr>
          <a:xfrm>
            <a:off x="758489" y="2212731"/>
            <a:ext cx="2393289" cy="369332"/>
          </a:xfrm>
          <a:prstGeom prst="rect">
            <a:avLst/>
          </a:prstGeom>
          <a:noFill/>
        </p:spPr>
        <p:txBody>
          <a:bodyPr wrap="square" rtlCol="0">
            <a:spAutoFit/>
          </a:bodyPr>
          <a:lstStyle/>
          <a:p>
            <a:r>
              <a:rPr lang="en-US" sz="1800" dirty="0" smtClean="0">
                <a:solidFill>
                  <a:srgbClr val="00B050"/>
                </a:solidFill>
              </a:rPr>
              <a:t>Structure/Function</a:t>
            </a:r>
            <a:endParaRPr lang="en-US" sz="1800" dirty="0">
              <a:solidFill>
                <a:srgbClr val="00B050"/>
              </a:solidFill>
            </a:endParaRPr>
          </a:p>
        </p:txBody>
      </p:sp>
      <p:sp>
        <p:nvSpPr>
          <p:cNvPr id="19" name="TextBox 18"/>
          <p:cNvSpPr txBox="1"/>
          <p:nvPr/>
        </p:nvSpPr>
        <p:spPr>
          <a:xfrm>
            <a:off x="633878" y="255540"/>
            <a:ext cx="1396067" cy="369332"/>
          </a:xfrm>
          <a:prstGeom prst="rect">
            <a:avLst/>
          </a:prstGeom>
          <a:noFill/>
        </p:spPr>
        <p:txBody>
          <a:bodyPr wrap="square" rtlCol="0">
            <a:spAutoFit/>
          </a:bodyPr>
          <a:lstStyle/>
          <a:p>
            <a:r>
              <a:rPr lang="en-US" sz="1800" dirty="0" smtClean="0">
                <a:solidFill>
                  <a:srgbClr val="0070C0"/>
                </a:solidFill>
              </a:rPr>
              <a:t>Algorithms</a:t>
            </a:r>
            <a:endParaRPr lang="en-US" sz="1800" dirty="0">
              <a:solidFill>
                <a:srgbClr val="0070C0"/>
              </a:solidFill>
            </a:endParaRPr>
          </a:p>
        </p:txBody>
      </p:sp>
      <p:sp>
        <p:nvSpPr>
          <p:cNvPr id="20" name="TextBox 19"/>
          <p:cNvSpPr txBox="1"/>
          <p:nvPr/>
        </p:nvSpPr>
        <p:spPr>
          <a:xfrm>
            <a:off x="4423997" y="1316153"/>
            <a:ext cx="1621675" cy="369332"/>
          </a:xfrm>
          <a:prstGeom prst="rect">
            <a:avLst/>
          </a:prstGeom>
          <a:noFill/>
        </p:spPr>
        <p:txBody>
          <a:bodyPr wrap="square" rtlCol="0">
            <a:spAutoFit/>
          </a:bodyPr>
          <a:lstStyle/>
          <a:p>
            <a:r>
              <a:rPr lang="en-US" sz="1800" dirty="0" smtClean="0">
                <a:solidFill>
                  <a:srgbClr val="7030A0"/>
                </a:solidFill>
              </a:rPr>
              <a:t>Data mining</a:t>
            </a:r>
            <a:endParaRPr lang="en-US" sz="1800" dirty="0">
              <a:solidFill>
                <a:srgbClr val="7030A0"/>
              </a:solidFill>
            </a:endParaRPr>
          </a:p>
        </p:txBody>
      </p:sp>
      <p:sp>
        <p:nvSpPr>
          <p:cNvPr id="21" name="TextBox 20"/>
          <p:cNvSpPr txBox="1"/>
          <p:nvPr/>
        </p:nvSpPr>
        <p:spPr>
          <a:xfrm>
            <a:off x="6976580" y="1121510"/>
            <a:ext cx="1621675" cy="369332"/>
          </a:xfrm>
          <a:prstGeom prst="rect">
            <a:avLst/>
          </a:prstGeom>
          <a:noFill/>
        </p:spPr>
        <p:txBody>
          <a:bodyPr wrap="square" rtlCol="0">
            <a:spAutoFit/>
          </a:bodyPr>
          <a:lstStyle/>
          <a:p>
            <a:r>
              <a:rPr lang="en-US" sz="1800" dirty="0" smtClean="0">
                <a:solidFill>
                  <a:srgbClr val="7030A0"/>
                </a:solidFill>
              </a:rPr>
              <a:t>Provenance</a:t>
            </a:r>
            <a:endParaRPr lang="en-US" sz="1800" dirty="0">
              <a:solidFill>
                <a:srgbClr val="7030A0"/>
              </a:solidFill>
            </a:endParaRPr>
          </a:p>
        </p:txBody>
      </p:sp>
      <p:sp>
        <p:nvSpPr>
          <p:cNvPr id="23" name="TextBox 22"/>
          <p:cNvSpPr txBox="1"/>
          <p:nvPr/>
        </p:nvSpPr>
        <p:spPr>
          <a:xfrm>
            <a:off x="2750492" y="56995"/>
            <a:ext cx="1621675" cy="369332"/>
          </a:xfrm>
          <a:prstGeom prst="rect">
            <a:avLst/>
          </a:prstGeom>
          <a:noFill/>
        </p:spPr>
        <p:txBody>
          <a:bodyPr wrap="square" rtlCol="0">
            <a:spAutoFit/>
          </a:bodyPr>
          <a:lstStyle/>
          <a:p>
            <a:r>
              <a:rPr lang="en-US" sz="1800" dirty="0" smtClean="0">
                <a:solidFill>
                  <a:srgbClr val="7030A0"/>
                </a:solidFill>
              </a:rPr>
              <a:t>Curation</a:t>
            </a:r>
            <a:endParaRPr lang="en-US" sz="1800" dirty="0">
              <a:solidFill>
                <a:srgbClr val="7030A0"/>
              </a:solidFill>
            </a:endParaRPr>
          </a:p>
        </p:txBody>
      </p:sp>
      <p:sp>
        <p:nvSpPr>
          <p:cNvPr id="24" name="Rectangle 23"/>
          <p:cNvSpPr/>
          <p:nvPr/>
        </p:nvSpPr>
        <p:spPr>
          <a:xfrm>
            <a:off x="272242" y="1888099"/>
            <a:ext cx="1648849" cy="369332"/>
          </a:xfrm>
          <a:prstGeom prst="rect">
            <a:avLst/>
          </a:prstGeom>
        </p:spPr>
        <p:txBody>
          <a:bodyPr wrap="none">
            <a:spAutoFit/>
          </a:bodyPr>
          <a:lstStyle/>
          <a:p>
            <a:r>
              <a:rPr lang="en-US" sz="1800" smtClean="0">
                <a:solidFill>
                  <a:srgbClr val="FF0000"/>
                </a:solidFill>
              </a:rPr>
              <a:t>Linear algebra</a:t>
            </a:r>
            <a:endParaRPr lang="en-US" sz="1800" dirty="0">
              <a:solidFill>
                <a:srgbClr val="FF0000"/>
              </a:solidFill>
            </a:endParaRPr>
          </a:p>
        </p:txBody>
      </p:sp>
      <p:sp>
        <p:nvSpPr>
          <p:cNvPr id="25" name="TextBox 24"/>
          <p:cNvSpPr txBox="1"/>
          <p:nvPr/>
        </p:nvSpPr>
        <p:spPr>
          <a:xfrm>
            <a:off x="76575" y="742497"/>
            <a:ext cx="1621675" cy="369332"/>
          </a:xfrm>
          <a:prstGeom prst="rect">
            <a:avLst/>
          </a:prstGeom>
          <a:noFill/>
        </p:spPr>
        <p:txBody>
          <a:bodyPr wrap="square" rtlCol="0">
            <a:spAutoFit/>
          </a:bodyPr>
          <a:lstStyle/>
          <a:p>
            <a:r>
              <a:rPr lang="en-US" sz="1800" dirty="0" smtClean="0">
                <a:solidFill>
                  <a:srgbClr val="7030A0"/>
                </a:solidFill>
              </a:rPr>
              <a:t>Workflows</a:t>
            </a:r>
            <a:endParaRPr lang="en-US" sz="1800" dirty="0">
              <a:solidFill>
                <a:srgbClr val="7030A0"/>
              </a:solidFill>
            </a:endParaRPr>
          </a:p>
        </p:txBody>
      </p:sp>
      <p:sp>
        <p:nvSpPr>
          <p:cNvPr id="26" name="TextBox 25"/>
          <p:cNvSpPr txBox="1"/>
          <p:nvPr/>
        </p:nvSpPr>
        <p:spPr>
          <a:xfrm>
            <a:off x="2361547" y="1421340"/>
            <a:ext cx="1621675" cy="369332"/>
          </a:xfrm>
          <a:prstGeom prst="rect">
            <a:avLst/>
          </a:prstGeom>
          <a:noFill/>
        </p:spPr>
        <p:txBody>
          <a:bodyPr wrap="square" rtlCol="0">
            <a:spAutoFit/>
          </a:bodyPr>
          <a:lstStyle/>
          <a:p>
            <a:r>
              <a:rPr lang="en-US" sz="1800" dirty="0" smtClean="0">
                <a:solidFill>
                  <a:srgbClr val="7030A0"/>
                </a:solidFill>
              </a:rPr>
              <a:t>Citation</a:t>
            </a:r>
            <a:endParaRPr lang="en-US" sz="1800" dirty="0">
              <a:solidFill>
                <a:srgbClr val="7030A0"/>
              </a:solidFill>
            </a:endParaRPr>
          </a:p>
        </p:txBody>
      </p:sp>
      <p:sp>
        <p:nvSpPr>
          <p:cNvPr id="27" name="TextBox 26"/>
          <p:cNvSpPr txBox="1"/>
          <p:nvPr/>
        </p:nvSpPr>
        <p:spPr>
          <a:xfrm>
            <a:off x="6476140" y="19369"/>
            <a:ext cx="1621675" cy="369332"/>
          </a:xfrm>
          <a:prstGeom prst="rect">
            <a:avLst/>
          </a:prstGeom>
          <a:noFill/>
        </p:spPr>
        <p:txBody>
          <a:bodyPr wrap="square" rtlCol="0">
            <a:spAutoFit/>
          </a:bodyPr>
          <a:lstStyle/>
          <a:p>
            <a:r>
              <a:rPr lang="en-US" sz="1800" dirty="0" smtClean="0">
                <a:solidFill>
                  <a:srgbClr val="7030A0"/>
                </a:solidFill>
              </a:rPr>
              <a:t>Backup</a:t>
            </a:r>
            <a:endParaRPr lang="en-US" sz="1800" dirty="0">
              <a:solidFill>
                <a:srgbClr val="7030A0"/>
              </a:solidFill>
            </a:endParaRPr>
          </a:p>
        </p:txBody>
      </p:sp>
      <p:sp>
        <p:nvSpPr>
          <p:cNvPr id="28" name="TextBox 27"/>
          <p:cNvSpPr txBox="1"/>
          <p:nvPr/>
        </p:nvSpPr>
        <p:spPr>
          <a:xfrm>
            <a:off x="3489956" y="2290643"/>
            <a:ext cx="2177941" cy="369332"/>
          </a:xfrm>
          <a:prstGeom prst="rect">
            <a:avLst/>
          </a:prstGeom>
          <a:noFill/>
        </p:spPr>
        <p:txBody>
          <a:bodyPr wrap="square" rtlCol="0">
            <a:spAutoFit/>
          </a:bodyPr>
          <a:lstStyle/>
          <a:p>
            <a:r>
              <a:rPr lang="en-US" sz="1800" dirty="0" smtClean="0"/>
              <a:t>Bayes Methods</a:t>
            </a:r>
            <a:endParaRPr lang="en-US" sz="1800" dirty="0"/>
          </a:p>
        </p:txBody>
      </p:sp>
      <p:sp>
        <p:nvSpPr>
          <p:cNvPr id="29" name="TextBox 28"/>
          <p:cNvSpPr txBox="1"/>
          <p:nvPr/>
        </p:nvSpPr>
        <p:spPr>
          <a:xfrm>
            <a:off x="311586" y="1329037"/>
            <a:ext cx="2177941" cy="369332"/>
          </a:xfrm>
          <a:prstGeom prst="rect">
            <a:avLst/>
          </a:prstGeom>
          <a:noFill/>
        </p:spPr>
        <p:txBody>
          <a:bodyPr wrap="square" rtlCol="0">
            <a:spAutoFit/>
          </a:bodyPr>
          <a:lstStyle/>
          <a:p>
            <a:r>
              <a:rPr lang="en-US" sz="1800" dirty="0" smtClean="0"/>
              <a:t>Hypothesis testing</a:t>
            </a:r>
            <a:endParaRPr lang="en-US" sz="1800" dirty="0"/>
          </a:p>
        </p:txBody>
      </p:sp>
      <p:sp>
        <p:nvSpPr>
          <p:cNvPr id="30" name="TextBox 29"/>
          <p:cNvSpPr txBox="1"/>
          <p:nvPr/>
        </p:nvSpPr>
        <p:spPr>
          <a:xfrm>
            <a:off x="4223587" y="921810"/>
            <a:ext cx="2177941" cy="369332"/>
          </a:xfrm>
          <a:prstGeom prst="rect">
            <a:avLst/>
          </a:prstGeom>
          <a:noFill/>
        </p:spPr>
        <p:txBody>
          <a:bodyPr wrap="square" rtlCol="0">
            <a:spAutoFit/>
          </a:bodyPr>
          <a:lstStyle/>
          <a:p>
            <a:r>
              <a:rPr lang="en-US" sz="1800" smtClean="0"/>
              <a:t>Likelihood</a:t>
            </a:r>
            <a:endParaRPr lang="en-US" sz="1800" dirty="0"/>
          </a:p>
        </p:txBody>
      </p:sp>
      <p:sp>
        <p:nvSpPr>
          <p:cNvPr id="31" name="TextBox 30"/>
          <p:cNvSpPr txBox="1"/>
          <p:nvPr/>
        </p:nvSpPr>
        <p:spPr>
          <a:xfrm>
            <a:off x="4423997" y="40444"/>
            <a:ext cx="2177941" cy="369332"/>
          </a:xfrm>
          <a:prstGeom prst="rect">
            <a:avLst/>
          </a:prstGeom>
          <a:noFill/>
        </p:spPr>
        <p:txBody>
          <a:bodyPr wrap="square" rtlCol="0">
            <a:spAutoFit/>
          </a:bodyPr>
          <a:lstStyle/>
          <a:p>
            <a:r>
              <a:rPr lang="en-US" sz="1800" dirty="0" smtClean="0"/>
              <a:t>Distributions</a:t>
            </a:r>
            <a:endParaRPr lang="en-US" sz="1800" dirty="0"/>
          </a:p>
        </p:txBody>
      </p:sp>
      <p:sp>
        <p:nvSpPr>
          <p:cNvPr id="32" name="TextBox 31"/>
          <p:cNvSpPr txBox="1"/>
          <p:nvPr/>
        </p:nvSpPr>
        <p:spPr>
          <a:xfrm>
            <a:off x="5034091" y="1655255"/>
            <a:ext cx="2177941" cy="369332"/>
          </a:xfrm>
          <a:prstGeom prst="rect">
            <a:avLst/>
          </a:prstGeom>
          <a:noFill/>
        </p:spPr>
        <p:txBody>
          <a:bodyPr wrap="square" rtlCol="0">
            <a:spAutoFit/>
          </a:bodyPr>
          <a:lstStyle/>
          <a:p>
            <a:r>
              <a:rPr lang="en-US" sz="1800" smtClean="0"/>
              <a:t>Regression</a:t>
            </a:r>
            <a:endParaRPr lang="en-US" sz="1800" dirty="0"/>
          </a:p>
        </p:txBody>
      </p:sp>
      <p:sp>
        <p:nvSpPr>
          <p:cNvPr id="33" name="TextBox 32"/>
          <p:cNvSpPr txBox="1"/>
          <p:nvPr/>
        </p:nvSpPr>
        <p:spPr>
          <a:xfrm>
            <a:off x="7874175" y="1817195"/>
            <a:ext cx="2177941" cy="369332"/>
          </a:xfrm>
          <a:prstGeom prst="rect">
            <a:avLst/>
          </a:prstGeom>
          <a:noFill/>
        </p:spPr>
        <p:txBody>
          <a:bodyPr wrap="square" rtlCol="0">
            <a:spAutoFit/>
          </a:bodyPr>
          <a:lstStyle/>
          <a:p>
            <a:r>
              <a:rPr lang="en-US" sz="1800" dirty="0" smtClean="0"/>
              <a:t>ANOVA</a:t>
            </a:r>
            <a:endParaRPr lang="en-US" sz="1800" dirty="0"/>
          </a:p>
        </p:txBody>
      </p:sp>
      <p:sp>
        <p:nvSpPr>
          <p:cNvPr id="34" name="TextBox 33"/>
          <p:cNvSpPr txBox="1"/>
          <p:nvPr/>
        </p:nvSpPr>
        <p:spPr>
          <a:xfrm>
            <a:off x="305487" y="-20948"/>
            <a:ext cx="2177941" cy="369332"/>
          </a:xfrm>
          <a:prstGeom prst="rect">
            <a:avLst/>
          </a:prstGeom>
          <a:noFill/>
        </p:spPr>
        <p:txBody>
          <a:bodyPr wrap="square" rtlCol="0">
            <a:spAutoFit/>
          </a:bodyPr>
          <a:lstStyle/>
          <a:p>
            <a:r>
              <a:rPr lang="en-US" sz="1800" dirty="0" smtClean="0"/>
              <a:t>Inference</a:t>
            </a:r>
            <a:endParaRPr lang="en-US" sz="1800" dirty="0"/>
          </a:p>
        </p:txBody>
      </p:sp>
      <p:sp>
        <p:nvSpPr>
          <p:cNvPr id="35" name="TextBox 34"/>
          <p:cNvSpPr txBox="1"/>
          <p:nvPr/>
        </p:nvSpPr>
        <p:spPr>
          <a:xfrm>
            <a:off x="1258704" y="669820"/>
            <a:ext cx="1034608" cy="369332"/>
          </a:xfrm>
          <a:prstGeom prst="rect">
            <a:avLst/>
          </a:prstGeom>
          <a:noFill/>
        </p:spPr>
        <p:txBody>
          <a:bodyPr wrap="square" rtlCol="0">
            <a:spAutoFit/>
          </a:bodyPr>
          <a:lstStyle/>
          <a:p>
            <a:r>
              <a:rPr lang="en-US" sz="1800" smtClean="0">
                <a:solidFill>
                  <a:srgbClr val="00B050"/>
                </a:solidFill>
              </a:rPr>
              <a:t>Systems</a:t>
            </a:r>
            <a:endParaRPr lang="en-US" sz="1800" dirty="0">
              <a:solidFill>
                <a:srgbClr val="00B050"/>
              </a:solidFill>
            </a:endParaRPr>
          </a:p>
        </p:txBody>
      </p:sp>
      <p:sp>
        <p:nvSpPr>
          <p:cNvPr id="36" name="TextBox 35"/>
          <p:cNvSpPr txBox="1"/>
          <p:nvPr/>
        </p:nvSpPr>
        <p:spPr>
          <a:xfrm>
            <a:off x="7693803" y="282644"/>
            <a:ext cx="1258940" cy="369332"/>
          </a:xfrm>
          <a:prstGeom prst="rect">
            <a:avLst/>
          </a:prstGeom>
          <a:noFill/>
        </p:spPr>
        <p:txBody>
          <a:bodyPr wrap="square" rtlCol="0">
            <a:spAutoFit/>
          </a:bodyPr>
          <a:lstStyle/>
          <a:p>
            <a:r>
              <a:rPr lang="en-US" sz="1800" smtClean="0">
                <a:solidFill>
                  <a:srgbClr val="00B050"/>
                </a:solidFill>
              </a:rPr>
              <a:t>Evolution</a:t>
            </a:r>
            <a:endParaRPr lang="en-US" sz="1800" dirty="0">
              <a:solidFill>
                <a:srgbClr val="00B050"/>
              </a:solidFill>
            </a:endParaRPr>
          </a:p>
        </p:txBody>
      </p:sp>
      <p:sp>
        <p:nvSpPr>
          <p:cNvPr id="37" name="TextBox 36"/>
          <p:cNvSpPr txBox="1"/>
          <p:nvPr/>
        </p:nvSpPr>
        <p:spPr>
          <a:xfrm>
            <a:off x="1139218" y="1009913"/>
            <a:ext cx="1678594" cy="369332"/>
          </a:xfrm>
          <a:prstGeom prst="rect">
            <a:avLst/>
          </a:prstGeom>
          <a:noFill/>
        </p:spPr>
        <p:txBody>
          <a:bodyPr wrap="square" rtlCol="0">
            <a:spAutoFit/>
          </a:bodyPr>
          <a:lstStyle/>
          <a:p>
            <a:r>
              <a:rPr lang="en-US" sz="1800" dirty="0" smtClean="0">
                <a:solidFill>
                  <a:srgbClr val="FF0000"/>
                </a:solidFill>
              </a:rPr>
              <a:t>Calculus</a:t>
            </a:r>
            <a:endParaRPr lang="en-US" sz="1800" dirty="0">
              <a:solidFill>
                <a:srgbClr val="FF0000"/>
              </a:solidFill>
            </a:endParaRPr>
          </a:p>
        </p:txBody>
      </p:sp>
    </p:spTree>
    <p:extLst>
      <p:ext uri="{BB962C8B-B14F-4D97-AF65-F5344CB8AC3E}">
        <p14:creationId xmlns:p14="http://schemas.microsoft.com/office/powerpoint/2010/main" val="406153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GrossESA2017Draft2" id="{4F352D36-CA95-0945-BAC6-4A2609C71002}" vid="{F4B8500D-30D9-CC4D-9305-3CC1257CC1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LGrossESA2017Draft2</Template>
  <TotalTime>36</TotalTime>
  <Words>1623</Words>
  <Application>Microsoft Macintosh PowerPoint</Application>
  <PresentationFormat>Custom</PresentationFormat>
  <Paragraphs>300</Paragraphs>
  <Slides>27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Calibri</vt:lpstr>
      <vt:lpstr>Courier New</vt:lpstr>
      <vt:lpstr>Franklin Gothic Demi</vt:lpstr>
      <vt:lpstr>Franklin Gothic Demi Cond</vt:lpstr>
      <vt:lpstr>MS Mincho</vt:lpstr>
      <vt:lpstr>ＭＳ Ｐゴシック</vt:lpstr>
      <vt:lpstr>Times New Roman</vt:lpstr>
      <vt:lpstr>Verdana</vt:lpstr>
      <vt:lpstr>Arial</vt:lpstr>
      <vt:lpstr>Blank Presentation</vt:lpstr>
      <vt:lpstr>Undergraduate data science: Biological connections and assessing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Curricular Organization as a Data-science Problem</vt:lpstr>
      <vt:lpstr>Training Fearless Biologists: Quantitative Concepts for all our Students</vt:lpstr>
      <vt:lpstr>Mathematics for the Life Sciences – Princeton U. Press</vt:lpstr>
      <vt:lpstr>PowerPoint Presentation</vt:lpstr>
      <vt:lpstr>PowerPoint Presentation</vt:lpstr>
      <vt:lpstr>Evidence for the effectiveness of learning quantitative concepts through concrete examples and real data over abstract methods is mostly anecdotal. Very few studies investigate learning gains in mathematics arising from the use of scientific examples.</vt:lpstr>
      <vt:lpstr>PowerPoint Presentation</vt:lpstr>
      <vt:lpstr>Objectives/Planning</vt:lpstr>
      <vt:lpstr>Content Specification</vt:lpstr>
      <vt:lpstr>Item Development (Example 1)</vt:lpstr>
      <vt:lpstr>Test Review and Administration</vt:lpstr>
      <vt:lpstr>Validity Analysis</vt:lpstr>
      <vt:lpstr>Example distribution of QBCI responses </vt:lpstr>
      <vt:lpstr>Item discrimination by item difficulty for QBCI</vt:lpstr>
      <vt:lpstr>Item difficulty by groups of overall test performance</vt:lpstr>
      <vt:lpstr>PowerPoint Presentation</vt:lpstr>
      <vt:lpstr>References and Further Reading</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data science: Biological connections and assessing impacts</dc:title>
  <dc:creator>Microsoft Office User</dc:creator>
  <cp:lastModifiedBy>Microsoft Office User</cp:lastModifiedBy>
  <cp:revision>2</cp:revision>
  <cp:lastPrinted>2001-07-31T20:27:52Z</cp:lastPrinted>
  <dcterms:created xsi:type="dcterms:W3CDTF">2017-08-08T04:00:45Z</dcterms:created>
  <dcterms:modified xsi:type="dcterms:W3CDTF">2017-08-08T04:37:29Z</dcterms:modified>
</cp:coreProperties>
</file>