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2"/>
  </p:notesMasterIdLst>
  <p:sldIdLst>
    <p:sldId id="256" r:id="rId2"/>
    <p:sldId id="257" r:id="rId3"/>
    <p:sldId id="271" r:id="rId4"/>
    <p:sldId id="272" r:id="rId5"/>
    <p:sldId id="273" r:id="rId6"/>
    <p:sldId id="274" r:id="rId7"/>
    <p:sldId id="277" r:id="rId8"/>
    <p:sldId id="278" r:id="rId9"/>
    <p:sldId id="27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374AEC-CA1E-4AC0-ACE0-32F15C8A5254}">
          <p14:sldIdLst>
            <p14:sldId id="256"/>
            <p14:sldId id="257"/>
            <p14:sldId id="271"/>
            <p14:sldId id="272"/>
            <p14:sldId id="273"/>
            <p14:sldId id="274"/>
            <p14:sldId id="277"/>
            <p14:sldId id="278"/>
            <p14:sldId id="275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4" autoAdjust="0"/>
    <p:restoredTop sz="50000" autoAdjust="0"/>
  </p:normalViewPr>
  <p:slideViewPr>
    <p:cSldViewPr snapToGrid="0">
      <p:cViewPr varScale="1">
        <p:scale>
          <a:sx n="58" d="100"/>
          <a:sy n="58" d="100"/>
        </p:scale>
        <p:origin x="208" y="4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71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B9E1B-F58E-4AE4-9167-C07763CBC1C4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F5C33-1452-4AA6-B421-ADA5C661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2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5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5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29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002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1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51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21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5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9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84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2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73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5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9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EFD5E5B-2950-48B9-A815-0B6741D7722E}" type="datetimeFigureOut">
              <a:rPr lang="en-US" smtClean="0"/>
              <a:t>12/23/16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CFFAA-EDA5-4190-AC76-EA4956220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86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21" y="1770063"/>
            <a:ext cx="10887075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Developing the </a:t>
            </a:r>
            <a:br>
              <a:rPr lang="en-US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</a:b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Franklin Gothic Demi Cond" panose="020B0706030402020204" pitchFamily="34" charset="0"/>
              </a:rPr>
              <a:t>Quantitative Biology Concepts Inventory (QBCI)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00981" y="5172075"/>
            <a:ext cx="9393239" cy="1153480"/>
            <a:chOff x="777996" y="435093"/>
            <a:chExt cx="9393239" cy="11534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6" name="Picture 5" descr="nsf_logo_for_presentations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75" y="5296506"/>
            <a:ext cx="896937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2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and 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83030"/>
            <a:ext cx="8946541" cy="486536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Quantitative Biology</a:t>
            </a:r>
          </a:p>
          <a:p>
            <a:pPr lvl="1"/>
            <a:r>
              <a:rPr lang="en-US" dirty="0"/>
              <a:t>National Research Council, </a:t>
            </a:r>
            <a:r>
              <a:rPr lang="en-US" i="1" dirty="0"/>
              <a:t>BIO2010: Transforming Undergraduate Education for Future Research Biologists</a:t>
            </a:r>
            <a:r>
              <a:rPr lang="en-US" dirty="0"/>
              <a:t>. 2003, Washington, DC: The National Academies Press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Brewer, C.A. and D. Smith, </a:t>
            </a:r>
            <a:r>
              <a:rPr lang="en-US" i="1" dirty="0"/>
              <a:t>Vision and change in undergraduate biology education: a call to action.</a:t>
            </a:r>
            <a:r>
              <a:rPr lang="en-US" dirty="0"/>
              <a:t> American Association for the Advancement of Science, Washington, DC, 2011.</a:t>
            </a:r>
          </a:p>
          <a:p>
            <a:pPr lvl="1"/>
            <a:r>
              <a:rPr lang="en-US" dirty="0"/>
              <a:t>Bodine, E.N., S. </a:t>
            </a:r>
            <a:r>
              <a:rPr lang="en-US" dirty="0" err="1"/>
              <a:t>Lenhart</a:t>
            </a:r>
            <a:r>
              <a:rPr lang="en-US" dirty="0"/>
              <a:t>, and L.J. Gross, </a:t>
            </a:r>
            <a:r>
              <a:rPr lang="en-US" i="1" dirty="0"/>
              <a:t>Mathematics for the Life Sciences</a:t>
            </a:r>
            <a:r>
              <a:rPr lang="en-US" dirty="0"/>
              <a:t>. 2014: Princeton University Press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Concept Inventories</a:t>
            </a:r>
          </a:p>
          <a:p>
            <a:pPr lvl="1"/>
            <a:r>
              <a:rPr lang="en-US" dirty="0"/>
              <a:t>Epstein, J. (2006). The calculus concept inventory. </a:t>
            </a:r>
            <a:r>
              <a:rPr lang="en-US" i="1" dirty="0"/>
              <a:t>National STEM Assessment, Washington, DC</a:t>
            </a:r>
            <a:r>
              <a:rPr lang="en-US" dirty="0"/>
              <a:t>, 60-67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Jarrett, L., Ferry, B., &amp; </a:t>
            </a:r>
            <a:r>
              <a:rPr lang="en-US" dirty="0" err="1"/>
              <a:t>Takacs</a:t>
            </a:r>
            <a:r>
              <a:rPr lang="en-US" dirty="0"/>
              <a:t>, G. (2012). Development and validation of a concept inventory for introductory-level climate change science.</a:t>
            </a:r>
          </a:p>
          <a:p>
            <a:r>
              <a:rPr lang="en-US" dirty="0"/>
              <a:t>Test </a:t>
            </a:r>
            <a:r>
              <a:rPr lang="en-US" dirty="0" smtClean="0"/>
              <a:t>development</a:t>
            </a:r>
          </a:p>
          <a:p>
            <a:pPr lvl="1"/>
            <a:r>
              <a:rPr lang="en-US" dirty="0"/>
              <a:t>Downing, S. M., &amp; </a:t>
            </a:r>
            <a:r>
              <a:rPr lang="en-US" dirty="0" err="1"/>
              <a:t>Haladyna</a:t>
            </a:r>
            <a:r>
              <a:rPr lang="en-US" dirty="0"/>
              <a:t>, T. M. (2006). </a:t>
            </a:r>
            <a:r>
              <a:rPr lang="en-US" i="1" dirty="0"/>
              <a:t>Handbook of test development</a:t>
            </a:r>
            <a:r>
              <a:rPr lang="en-US" dirty="0"/>
              <a:t>. Lawrence Erlbaum Associates Publishers.</a:t>
            </a:r>
          </a:p>
          <a:p>
            <a:r>
              <a:rPr lang="en-US" dirty="0" err="1"/>
              <a:t>Rasch</a:t>
            </a:r>
            <a:r>
              <a:rPr lang="en-US" dirty="0"/>
              <a:t>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Boone, W. J., </a:t>
            </a:r>
            <a:r>
              <a:rPr lang="en-US" dirty="0" err="1" smtClean="0"/>
              <a:t>Staver</a:t>
            </a:r>
            <a:r>
              <a:rPr lang="en-US" dirty="0" smtClean="0"/>
              <a:t>, J. R. &amp; Yale, M. S. (2014). </a:t>
            </a:r>
            <a:r>
              <a:rPr lang="en-US" dirty="0" err="1" smtClean="0"/>
              <a:t>Rasch</a:t>
            </a:r>
            <a:r>
              <a:rPr lang="en-US" dirty="0" smtClean="0"/>
              <a:t> analysis in the human sciences. Springer, Dordrecht, Netherlands. </a:t>
            </a:r>
          </a:p>
          <a:p>
            <a:pPr lvl="1"/>
            <a:r>
              <a:rPr lang="en-US" dirty="0"/>
              <a:t>TEAMS Project Webinars: Diagnosing Your Survey Using </a:t>
            </a:r>
            <a:r>
              <a:rPr lang="en-US" dirty="0" err="1"/>
              <a:t>Rasch</a:t>
            </a:r>
            <a:r>
              <a:rPr lang="en-US" dirty="0"/>
              <a:t> Modeling (Level 1/2): Karen Drill and Erin </a:t>
            </a:r>
            <a:r>
              <a:rPr lang="en-US" dirty="0" smtClean="0"/>
              <a:t>Stack: http</a:t>
            </a:r>
            <a:r>
              <a:rPr lang="en-US" dirty="0"/>
              <a:t>://teams.mspnet.org/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 descr="nsf_logo_for_presentation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1878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4000"/>
            <a:ext cx="8946541" cy="4724399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NSF EAGER award</a:t>
            </a:r>
          </a:p>
          <a:p>
            <a:pPr lvl="1"/>
            <a:r>
              <a:rPr lang="en-US" dirty="0"/>
              <a:t>Pamela Bishop (PI)</a:t>
            </a:r>
          </a:p>
          <a:p>
            <a:pPr lvl="2"/>
            <a:r>
              <a:rPr lang="en-US" dirty="0"/>
              <a:t>Director of NISER, </a:t>
            </a:r>
            <a:r>
              <a:rPr lang="en-US" dirty="0" err="1"/>
              <a:t>NIMBioS</a:t>
            </a:r>
            <a:r>
              <a:rPr lang="en-US" dirty="0"/>
              <a:t> Associate Director for STEM Evaluation</a:t>
            </a:r>
          </a:p>
          <a:p>
            <a:pPr lvl="1"/>
            <a:r>
              <a:rPr lang="en-US" dirty="0"/>
              <a:t>Louis Gross (Co-PI)</a:t>
            </a:r>
          </a:p>
          <a:p>
            <a:pPr lvl="2"/>
            <a:r>
              <a:rPr lang="en-US" dirty="0"/>
              <a:t>Professor Ecology &amp; Evolutionary Biology, Director TIEM, Director Emeritus </a:t>
            </a:r>
            <a:r>
              <a:rPr lang="en-US" dirty="0" err="1"/>
              <a:t>NIMBioS</a:t>
            </a:r>
            <a:endParaRPr lang="en-US" dirty="0"/>
          </a:p>
          <a:p>
            <a:pPr lvl="1"/>
            <a:r>
              <a:rPr lang="en-US" dirty="0"/>
              <a:t>Suzanne </a:t>
            </a:r>
            <a:r>
              <a:rPr lang="en-US" dirty="0" err="1"/>
              <a:t>Lenhart</a:t>
            </a:r>
            <a:r>
              <a:rPr lang="en-US" dirty="0"/>
              <a:t> (Co-PI)</a:t>
            </a:r>
          </a:p>
          <a:p>
            <a:pPr lvl="2"/>
            <a:r>
              <a:rPr lang="en-US" dirty="0" err="1"/>
              <a:t>NIMBioS</a:t>
            </a:r>
            <a:r>
              <a:rPr lang="en-US" dirty="0"/>
              <a:t> Associate Director for Education and Outreach, Professor Mathematics</a:t>
            </a:r>
          </a:p>
          <a:p>
            <a:pPr lvl="1"/>
            <a:r>
              <a:rPr lang="en-US" dirty="0"/>
              <a:t>Kelly </a:t>
            </a:r>
            <a:r>
              <a:rPr lang="en-US" dirty="0" err="1"/>
              <a:t>Sturner</a:t>
            </a:r>
            <a:r>
              <a:rPr lang="en-US" dirty="0"/>
              <a:t>(Co-PI)</a:t>
            </a:r>
          </a:p>
          <a:p>
            <a:pPr lvl="2"/>
            <a:r>
              <a:rPr lang="en-US" dirty="0" err="1"/>
              <a:t>NIMBioS</a:t>
            </a:r>
            <a:r>
              <a:rPr lang="en-US" dirty="0"/>
              <a:t> Education and Outreach Coordinator</a:t>
            </a:r>
          </a:p>
          <a:p>
            <a:pPr lvl="1"/>
            <a:r>
              <a:rPr lang="en-US" dirty="0"/>
              <a:t>Robin Taylor</a:t>
            </a:r>
          </a:p>
          <a:p>
            <a:pPr lvl="2"/>
            <a:r>
              <a:rPr lang="en-US" dirty="0"/>
              <a:t>Postdoctoral </a:t>
            </a:r>
            <a:r>
              <a:rPr lang="en-US" dirty="0" smtClean="0"/>
              <a:t>Fellow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7" name="Picture 6" descr="nsf_logo_for_present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814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QBCI Construction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229033" y="1705830"/>
            <a:ext cx="9729023" cy="4537655"/>
            <a:chOff x="530941" y="1705830"/>
            <a:chExt cx="9729023" cy="4537655"/>
          </a:xfrm>
        </p:grpSpPr>
        <p:sp>
          <p:nvSpPr>
            <p:cNvPr id="4" name="Rounded Rectangle 3"/>
            <p:cNvSpPr/>
            <p:nvPr/>
          </p:nvSpPr>
          <p:spPr>
            <a:xfrm>
              <a:off x="530941" y="1705830"/>
              <a:ext cx="173047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Objectives/</a:t>
              </a:r>
            </a:p>
            <a:p>
              <a:pPr algn="ctr"/>
              <a:r>
                <a:rPr lang="en-US" dirty="0" smtClean="0"/>
                <a:t>Planning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384322" y="2620230"/>
              <a:ext cx="173047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Content specification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4237703" y="3529714"/>
              <a:ext cx="1887795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Item development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48402" y="4414685"/>
              <a:ext cx="2158181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Test administration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29487" y="5329085"/>
              <a:ext cx="1730477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Validity analysis</a:t>
              </a:r>
              <a:endParaRPr lang="en-US" dirty="0"/>
            </a:p>
          </p:txBody>
        </p:sp>
      </p:grpSp>
      <p:cxnSp>
        <p:nvCxnSpPr>
          <p:cNvPr id="11" name="Curved Connector 10"/>
          <p:cNvCxnSpPr>
            <a:stCxn id="4" idx="2"/>
            <a:endCxn id="5" idx="1"/>
          </p:cNvCxnSpPr>
          <p:nvPr/>
        </p:nvCxnSpPr>
        <p:spPr>
          <a:xfrm rot="16200000" flipH="1">
            <a:off x="2359743" y="2354759"/>
            <a:ext cx="457200" cy="988142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6200000" flipH="1">
            <a:off x="4213124" y="3264243"/>
            <a:ext cx="457200" cy="988142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6162371" y="4178643"/>
            <a:ext cx="457200" cy="988142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8443456" y="5063614"/>
            <a:ext cx="457200" cy="988142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V="1">
            <a:off x="9370147" y="4606412"/>
            <a:ext cx="457200" cy="988143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V="1">
            <a:off x="7089061" y="3637565"/>
            <a:ext cx="457200" cy="988143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V="1">
            <a:off x="5078361" y="2807042"/>
            <a:ext cx="457200" cy="988143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V="1">
            <a:off x="3224980" y="1918143"/>
            <a:ext cx="457200" cy="988143"/>
          </a:xfrm>
          <a:prstGeom prst="curvedConnector2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mage result for revision proce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30" y="3758314"/>
            <a:ext cx="2838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31" name="Picture 30" descr="nsf_logo_for_presentatio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200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Objectives/Planning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8" name="Picture 7" descr="nsf_logo_for_present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21" y="1546860"/>
            <a:ext cx="3067050" cy="438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781" y="1546860"/>
            <a:ext cx="3512518" cy="4381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91489" y="2075616"/>
            <a:ext cx="362139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1"/>
                </a:solidFill>
              </a:rPr>
              <a:t>Literature review of concept inventories  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2511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Specification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Calculus </a:t>
            </a:r>
          </a:p>
          <a:p>
            <a:pPr lvl="1"/>
            <a:r>
              <a:rPr lang="en-US" dirty="0" smtClean="0"/>
              <a:t>Rates of change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ADD HERE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 descr="nsf_logo_for_present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5748081" y="1853248"/>
            <a:ext cx="5663150" cy="3486226"/>
            <a:chOff x="6244259" y="1505616"/>
            <a:chExt cx="5663150" cy="34862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44259" y="1505616"/>
              <a:ext cx="2791777" cy="348622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3811" y="1505616"/>
              <a:ext cx="2733598" cy="3486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550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Development (ex. 1)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91740" y="1259885"/>
            <a:ext cx="6640830" cy="5401633"/>
          </a:xfrm>
          <a:prstGeom prst="rect">
            <a:avLst/>
          </a:prstGeom>
        </p:spPr>
      </p:pic>
      <p:sp>
        <p:nvSpPr>
          <p:cNvPr id="3" name="Flowchart: Merge 2"/>
          <p:cNvSpPr/>
          <p:nvPr/>
        </p:nvSpPr>
        <p:spPr>
          <a:xfrm>
            <a:off x="2640330" y="1383345"/>
            <a:ext cx="388620" cy="38830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sf_logo_for_presentatio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433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Development (ex. 2)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46397" y="1853248"/>
            <a:ext cx="9064769" cy="4136071"/>
          </a:xfrm>
          <a:prstGeom prst="rect">
            <a:avLst/>
          </a:prstGeom>
        </p:spPr>
      </p:pic>
      <p:sp>
        <p:nvSpPr>
          <p:cNvPr id="9" name="Flowchart: Merge 8"/>
          <p:cNvSpPr/>
          <p:nvPr/>
        </p:nvSpPr>
        <p:spPr>
          <a:xfrm>
            <a:off x="1885950" y="2057715"/>
            <a:ext cx="445770" cy="422595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sf_logo_for_presentations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772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Administration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112" y="1531620"/>
            <a:ext cx="11138218" cy="4716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[Expert review]</a:t>
            </a:r>
          </a:p>
          <a:p>
            <a:r>
              <a:rPr lang="en-US" b="1" dirty="0" smtClean="0"/>
              <a:t>Focus group completion (n = )</a:t>
            </a:r>
          </a:p>
          <a:p>
            <a:r>
              <a:rPr lang="en-US" b="1" dirty="0" smtClean="0"/>
              <a:t>Fall 2016 Administration </a:t>
            </a:r>
            <a:r>
              <a:rPr lang="en-US" b="1" dirty="0"/>
              <a:t>(n = )</a:t>
            </a:r>
          </a:p>
          <a:p>
            <a:pPr lvl="1"/>
            <a:r>
              <a:rPr lang="en-US" b="1" dirty="0" smtClean="0"/>
              <a:t>Calculus I, Calculus II, Math for Life Sciences</a:t>
            </a:r>
          </a:p>
          <a:p>
            <a:pPr lvl="1"/>
            <a:r>
              <a:rPr lang="en-US" b="1" dirty="0" smtClean="0"/>
              <a:t>Pre-post testing</a:t>
            </a:r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Spring 2017 administration (n ~ 200)</a:t>
            </a:r>
          </a:p>
          <a:p>
            <a:pPr lvl="1"/>
            <a:r>
              <a:rPr lang="en-US" b="1" dirty="0"/>
              <a:t>Calculus I, Calculus II, Math for Life </a:t>
            </a:r>
            <a:r>
              <a:rPr lang="en-US" b="1" dirty="0" smtClean="0"/>
              <a:t>Sciences</a:t>
            </a:r>
          </a:p>
          <a:p>
            <a:pPr lvl="1"/>
            <a:r>
              <a:rPr lang="en-US" b="1" dirty="0" smtClean="0"/>
              <a:t>Pre-post testing</a:t>
            </a:r>
            <a:endParaRPr lang="en-US" b="1" dirty="0"/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97480" y="1714500"/>
            <a:ext cx="483489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987290" y="2175510"/>
            <a:ext cx="2545080" cy="190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87290" y="2598420"/>
            <a:ext cx="2545080" cy="3048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97609" y="1902172"/>
            <a:ext cx="146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REVISE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97609" y="4391084"/>
            <a:ext cx="1810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REVISE ?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596890" y="4683472"/>
            <a:ext cx="193548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nsf_logo_for_present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0886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Validity Analysis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363075" y="6315074"/>
            <a:ext cx="2684585" cy="439105"/>
            <a:chOff x="777996" y="435093"/>
            <a:chExt cx="9393239" cy="11534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565" y="435093"/>
              <a:ext cx="4453670" cy="11505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96" y="435093"/>
              <a:ext cx="4716908" cy="1153480"/>
            </a:xfrm>
            <a:prstGeom prst="rect">
              <a:avLst/>
            </a:prstGeom>
          </p:spPr>
        </p:pic>
      </p:grp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112" y="1531620"/>
            <a:ext cx="11138218" cy="4716779"/>
          </a:xfrm>
        </p:spPr>
        <p:txBody>
          <a:bodyPr>
            <a:normAutofit/>
          </a:bodyPr>
          <a:lstStyle/>
          <a:p>
            <a:r>
              <a:rPr lang="en-US" dirty="0" smtClean="0"/>
              <a:t>Item </a:t>
            </a:r>
            <a:r>
              <a:rPr lang="en-US" dirty="0"/>
              <a:t>Response Theory (IRT): family of latent trait models used to establish psychometric properties of items and </a:t>
            </a:r>
            <a:r>
              <a:rPr lang="en-US" dirty="0" smtClean="0"/>
              <a:t>scales</a:t>
            </a:r>
          </a:p>
          <a:p>
            <a:r>
              <a:rPr lang="en-US" dirty="0" err="1" smtClean="0"/>
              <a:t>Rasch</a:t>
            </a:r>
            <a:r>
              <a:rPr lang="en-US" dirty="0"/>
              <a:t> Modeling: Demonstrate relationship between item difficulty and person ability</a:t>
            </a:r>
          </a:p>
          <a:p>
            <a:pPr lvl="1"/>
            <a:r>
              <a:rPr lang="en-US" dirty="0" smtClean="0"/>
              <a:t>Probabilistic </a:t>
            </a:r>
            <a:r>
              <a:rPr lang="en-US" dirty="0"/>
              <a:t>unidimensional model</a:t>
            </a:r>
          </a:p>
          <a:p>
            <a:pPr lvl="2"/>
            <a:r>
              <a:rPr lang="en-US" dirty="0"/>
              <a:t>Easier test question, higher likelihood of a correct response</a:t>
            </a:r>
          </a:p>
          <a:p>
            <a:pPr lvl="2"/>
            <a:r>
              <a:rPr lang="en-US" dirty="0"/>
              <a:t>More capable the student, higher likelihood of getting questions correct versus less capable (or able) student</a:t>
            </a:r>
          </a:p>
          <a:p>
            <a:pPr lvl="1"/>
            <a:r>
              <a:rPr lang="en-US" dirty="0"/>
              <a:t>Assumes probability a student correctly answers a question is a logistic function of the difference between the student’s ability and the difficulty of a question</a:t>
            </a:r>
          </a:p>
          <a:p>
            <a:endParaRPr lang="en-US" dirty="0"/>
          </a:p>
          <a:p>
            <a:r>
              <a:rPr lang="en-US" b="1" dirty="0"/>
              <a:t>PROVIDES A LOT OF INFORMATION ABOUT TEST QUESTIONS TO HELP EXAMINE THE QUALITY OF TEST CONSTRUCTION </a:t>
            </a:r>
          </a:p>
          <a:p>
            <a:endParaRPr lang="en-US" dirty="0"/>
          </a:p>
        </p:txBody>
      </p:sp>
      <p:pic>
        <p:nvPicPr>
          <p:cNvPr id="8" name="Picture 7" descr="nsf_logo_for_presentation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395" y="6225512"/>
            <a:ext cx="537556" cy="540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8035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379</TotalTime>
  <Words>374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Century Gothic</vt:lpstr>
      <vt:lpstr>Franklin Gothic Demi Cond</vt:lpstr>
      <vt:lpstr>Wingdings 3</vt:lpstr>
      <vt:lpstr>Arial</vt:lpstr>
      <vt:lpstr>Ion</vt:lpstr>
      <vt:lpstr>Developing the  Quantitative Biology Concepts Inventory (QBCI)</vt:lpstr>
      <vt:lpstr>Research Team</vt:lpstr>
      <vt:lpstr>QBCI Construction</vt:lpstr>
      <vt:lpstr>Objectives/Planning</vt:lpstr>
      <vt:lpstr>Content Specification</vt:lpstr>
      <vt:lpstr>Item Development (ex. 1)</vt:lpstr>
      <vt:lpstr>Item Development (ex. 2)</vt:lpstr>
      <vt:lpstr>Test Administration</vt:lpstr>
      <vt:lpstr>Validity Analysis</vt:lpstr>
      <vt:lpstr>References and Further Reading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the  Quantitative Biology Concepts Inventory (QBCI)</dc:title>
  <dc:creator>Taylor, Robin T</dc:creator>
  <cp:lastModifiedBy>Microsoft Office User</cp:lastModifiedBy>
  <cp:revision>29</cp:revision>
  <dcterms:created xsi:type="dcterms:W3CDTF">2016-12-20T17:19:23Z</dcterms:created>
  <dcterms:modified xsi:type="dcterms:W3CDTF">2016-12-23T16:16:23Z</dcterms:modified>
</cp:coreProperties>
</file>