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handoutMasterIdLst>
    <p:handoutMasterId r:id="rId14"/>
  </p:handoutMasterIdLst>
  <p:sldIdLst>
    <p:sldId id="474" r:id="rId2"/>
    <p:sldId id="946" r:id="rId3"/>
    <p:sldId id="962" r:id="rId4"/>
    <p:sldId id="990" r:id="rId5"/>
    <p:sldId id="991" r:id="rId6"/>
    <p:sldId id="992" r:id="rId7"/>
    <p:sldId id="993" r:id="rId8"/>
    <p:sldId id="995" r:id="rId9"/>
    <p:sldId id="984" r:id="rId10"/>
    <p:sldId id="986" r:id="rId11"/>
    <p:sldId id="989" r:id="rId12"/>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16"/>
    <p:restoredTop sz="94593"/>
  </p:normalViewPr>
  <p:slideViewPr>
    <p:cSldViewPr>
      <p:cViewPr varScale="1">
        <p:scale>
          <a:sx n="99" d="100"/>
          <a:sy n="99" d="100"/>
        </p:scale>
        <p:origin x="192" y="344"/>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ma14="http://schemas.microsoft.com/office/mac/drawingml/2011/main" xmlns=""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604506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1783133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1761781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389320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1066115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2815815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1430188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10</a:t>
            </a:fld>
            <a:endParaRPr lang="en-US" altLang="en-US" sz="1200" b="0"/>
          </a:p>
        </p:txBody>
      </p:sp>
    </p:spTree>
    <p:extLst>
      <p:ext uri="{BB962C8B-B14F-4D97-AF65-F5344CB8AC3E}">
        <p14:creationId xmlns:p14="http://schemas.microsoft.com/office/powerpoint/2010/main" val="2392766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11</a:t>
            </a:fld>
            <a:endParaRPr lang="en-US" altLang="en-US" sz="1200" b="0"/>
          </a:p>
        </p:txBody>
      </p:sp>
    </p:spTree>
    <p:extLst>
      <p:ext uri="{BB962C8B-B14F-4D97-AF65-F5344CB8AC3E}">
        <p14:creationId xmlns:p14="http://schemas.microsoft.com/office/powerpoint/2010/main" val="1018121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 xmlns:a14="http://schemas.microsoft.com/office/drawing/2010/main">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College Costs, Institutions Types, Missions, Stakeholders, Employees, Structure, Processes, Budgets </a:t>
            </a:r>
          </a:p>
          <a:p>
            <a:pPr algn="l" defTabSz="971435">
              <a:defRPr/>
            </a:pPr>
            <a:r>
              <a:rPr lang="en-US" sz="3000" b="0" kern="0" dirty="0">
                <a:cs typeface="+mn-cs"/>
              </a:rPr>
              <a:t>                            Feb 1,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230188" y="0"/>
            <a:ext cx="8029575" cy="1260475"/>
          </a:xfrm>
        </p:spPr>
        <p:txBody>
          <a:bodyPr/>
          <a:lstStyle/>
          <a:p>
            <a:pPr>
              <a:defRPr/>
            </a:pPr>
            <a:r>
              <a:rPr lang="en-US" sz="4000" b="1" dirty="0">
                <a:solidFill>
                  <a:srgbClr val="000090"/>
                </a:solidFill>
              </a:rPr>
              <a:t>Types of Institutions:</a:t>
            </a:r>
          </a:p>
        </p:txBody>
      </p:sp>
      <p:sp>
        <p:nvSpPr>
          <p:cNvPr id="321539" name="Rectangle 3"/>
          <p:cNvSpPr>
            <a:spLocks noGrp="1" noChangeArrowheads="1"/>
          </p:cNvSpPr>
          <p:nvPr>
            <p:ph type="body" idx="1"/>
          </p:nvPr>
        </p:nvSpPr>
        <p:spPr>
          <a:xfrm>
            <a:off x="1141412" y="1038225"/>
            <a:ext cx="8029575" cy="5757333"/>
          </a:xfrm>
          <a:ln>
            <a:solidFill>
              <a:schemeClr val="bg1"/>
            </a:solidFill>
          </a:ln>
        </p:spPr>
        <p:txBody>
          <a:bodyPr/>
          <a:lstStyle/>
          <a:p>
            <a:pPr>
              <a:lnSpc>
                <a:spcPct val="90000"/>
              </a:lnSpc>
              <a:buFontTx/>
              <a:buNone/>
              <a:defRPr/>
            </a:pPr>
            <a:r>
              <a:rPr lang="en-US" sz="3000" dirty="0"/>
              <a:t>Private/Public </a:t>
            </a:r>
          </a:p>
          <a:p>
            <a:pPr>
              <a:lnSpc>
                <a:spcPct val="90000"/>
              </a:lnSpc>
              <a:buFontTx/>
              <a:buNone/>
              <a:defRPr/>
            </a:pPr>
            <a:r>
              <a:rPr lang="en-US" sz="3000" dirty="0"/>
              <a:t>Systems</a:t>
            </a:r>
          </a:p>
          <a:p>
            <a:pPr>
              <a:lnSpc>
                <a:spcPct val="90000"/>
              </a:lnSpc>
              <a:buFontTx/>
              <a:buNone/>
              <a:defRPr/>
            </a:pPr>
            <a:r>
              <a:rPr lang="en-US" sz="3000" dirty="0"/>
              <a:t>Non-profit/For profit </a:t>
            </a:r>
          </a:p>
          <a:p>
            <a:pPr>
              <a:lnSpc>
                <a:spcPct val="90000"/>
              </a:lnSpc>
              <a:buFontTx/>
              <a:buNone/>
              <a:defRPr/>
            </a:pPr>
            <a:r>
              <a:rPr lang="en-US" sz="3000" dirty="0"/>
              <a:t>R1, 2, 3 Carnegie </a:t>
            </a:r>
          </a:p>
          <a:p>
            <a:pPr>
              <a:lnSpc>
                <a:spcPct val="90000"/>
              </a:lnSpc>
              <a:buFontTx/>
              <a:buNone/>
              <a:defRPr/>
            </a:pPr>
            <a:r>
              <a:rPr lang="en-US" sz="3000" dirty="0"/>
              <a:t>Comprehensive</a:t>
            </a:r>
          </a:p>
          <a:p>
            <a:pPr>
              <a:lnSpc>
                <a:spcPct val="90000"/>
              </a:lnSpc>
              <a:buFontTx/>
              <a:buNone/>
              <a:defRPr/>
            </a:pPr>
            <a:r>
              <a:rPr lang="en-US" sz="3000" dirty="0"/>
              <a:t>Land-grant </a:t>
            </a:r>
          </a:p>
          <a:p>
            <a:pPr>
              <a:lnSpc>
                <a:spcPct val="90000"/>
              </a:lnSpc>
              <a:buFontTx/>
              <a:buNone/>
              <a:defRPr/>
            </a:pPr>
            <a:r>
              <a:rPr lang="en-US" sz="3000" dirty="0"/>
              <a:t>4 year (PUI) – Primarily Undergraduate </a:t>
            </a:r>
          </a:p>
          <a:p>
            <a:pPr>
              <a:lnSpc>
                <a:spcPct val="90000"/>
              </a:lnSpc>
              <a:buFontTx/>
              <a:buNone/>
              <a:defRPr/>
            </a:pPr>
            <a:r>
              <a:rPr lang="en-US" sz="3000" dirty="0"/>
              <a:t>2 year (Community College)</a:t>
            </a:r>
          </a:p>
          <a:p>
            <a:pPr>
              <a:lnSpc>
                <a:spcPct val="90000"/>
              </a:lnSpc>
              <a:buFontTx/>
              <a:buNone/>
              <a:defRPr/>
            </a:pPr>
            <a:r>
              <a:rPr lang="en-US" sz="3000" dirty="0"/>
              <a:t>MSI – Minority-serving, HBCU, Tribal</a:t>
            </a:r>
          </a:p>
          <a:p>
            <a:pPr>
              <a:lnSpc>
                <a:spcPct val="90000"/>
              </a:lnSpc>
              <a:buFontTx/>
              <a:buNone/>
              <a:defRPr/>
            </a:pPr>
            <a:r>
              <a:rPr lang="en-US" sz="3000" dirty="0"/>
              <a:t>College (specialty, Arts, Graduate, Medical)</a:t>
            </a:r>
          </a:p>
          <a:p>
            <a:pPr>
              <a:lnSpc>
                <a:spcPct val="90000"/>
              </a:lnSpc>
              <a:buFontTx/>
              <a:buNone/>
              <a:defRPr/>
            </a:pPr>
            <a:r>
              <a:rPr lang="en-US" sz="3000" dirty="0"/>
              <a:t>Liberal Arts</a:t>
            </a:r>
          </a:p>
          <a:p>
            <a:pPr>
              <a:lnSpc>
                <a:spcPct val="90000"/>
              </a:lnSpc>
              <a:buFontTx/>
              <a:buNone/>
              <a:defRPr/>
            </a:pPr>
            <a:r>
              <a:rPr lang="en-US" sz="3000" dirty="0"/>
              <a:t>Alternative</a:t>
            </a:r>
          </a:p>
          <a:p>
            <a:pPr>
              <a:lnSpc>
                <a:spcPct val="90000"/>
              </a:lnSpc>
              <a:buFontTx/>
              <a:buNone/>
              <a:defRPr/>
            </a:pPr>
            <a:endParaRPr lang="en-US" sz="3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2031246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531812" y="-180975"/>
            <a:ext cx="8029575" cy="1260475"/>
          </a:xfrm>
        </p:spPr>
        <p:txBody>
          <a:bodyPr/>
          <a:lstStyle/>
          <a:p>
            <a:pPr>
              <a:defRPr/>
            </a:pPr>
            <a:r>
              <a:rPr lang="en-US" sz="4000" b="1" dirty="0">
                <a:solidFill>
                  <a:srgbClr val="000090"/>
                </a:solidFill>
              </a:rPr>
              <a:t>Higher education and the public</a:t>
            </a:r>
          </a:p>
        </p:txBody>
      </p:sp>
      <p:sp>
        <p:nvSpPr>
          <p:cNvPr id="321539" name="Rectangle 3"/>
          <p:cNvSpPr>
            <a:spLocks noGrp="1" noChangeArrowheads="1"/>
          </p:cNvSpPr>
          <p:nvPr>
            <p:ph type="body" idx="1"/>
          </p:nvPr>
        </p:nvSpPr>
        <p:spPr>
          <a:xfrm>
            <a:off x="552762" y="902758"/>
            <a:ext cx="8029575" cy="1049867"/>
          </a:xfrm>
          <a:ln>
            <a:solidFill>
              <a:schemeClr val="bg1"/>
            </a:solidFill>
          </a:ln>
        </p:spPr>
        <p:txBody>
          <a:bodyPr/>
          <a:lstStyle/>
          <a:p>
            <a:pPr>
              <a:lnSpc>
                <a:spcPct val="90000"/>
              </a:lnSpc>
              <a:buFontTx/>
              <a:buNone/>
              <a:defRPr/>
            </a:pPr>
            <a:r>
              <a:rPr lang="en-US" sz="2800" dirty="0"/>
              <a:t>There are regular articles, editorials, and books about the structure and costs of higher education:</a:t>
            </a:r>
            <a:endParaRPr lang="en-US" sz="2400" dirty="0"/>
          </a:p>
        </p:txBody>
      </p:sp>
      <p:pic>
        <p:nvPicPr>
          <p:cNvPr id="3" name="Picture 2" descr="A picture containing text&#10;&#10;Description automatically generated">
            <a:extLst>
              <a:ext uri="{FF2B5EF4-FFF2-40B4-BE49-F238E27FC236}">
                <a16:creationId xmlns:a16="http://schemas.microsoft.com/office/drawing/2014/main" id="{FBDF4CB2-E68B-104A-BEC9-B74042C636A6}"/>
              </a:ext>
            </a:extLst>
          </p:cNvPr>
          <p:cNvPicPr>
            <a:picLocks noChangeAspect="1"/>
          </p:cNvPicPr>
          <p:nvPr/>
        </p:nvPicPr>
        <p:blipFill>
          <a:blip r:embed="rId3"/>
          <a:stretch>
            <a:fillRect/>
          </a:stretch>
        </p:blipFill>
        <p:spPr>
          <a:xfrm>
            <a:off x="6461437" y="1952625"/>
            <a:ext cx="2120900" cy="3162300"/>
          </a:xfrm>
          <a:prstGeom prst="rect">
            <a:avLst/>
          </a:prstGeom>
        </p:spPr>
      </p:pic>
      <p:sp>
        <p:nvSpPr>
          <p:cNvPr id="6" name="Rectangle 3">
            <a:extLst>
              <a:ext uri="{FF2B5EF4-FFF2-40B4-BE49-F238E27FC236}">
                <a16:creationId xmlns:a16="http://schemas.microsoft.com/office/drawing/2014/main" id="{247B2000-724A-6945-9727-C202B2CD8E39}"/>
              </a:ext>
            </a:extLst>
          </p:cNvPr>
          <p:cNvSpPr txBox="1">
            <a:spLocks noChangeArrowheads="1"/>
          </p:cNvSpPr>
          <p:nvPr/>
        </p:nvSpPr>
        <p:spPr bwMode="auto">
          <a:xfrm>
            <a:off x="379412" y="2034758"/>
            <a:ext cx="5943600" cy="3880267"/>
          </a:xfrm>
          <a:prstGeom prst="rect">
            <a:avLst/>
          </a:prstGeom>
          <a:noFill/>
          <a:ln>
            <a:solidFill>
              <a:schemeClr val="bg1"/>
            </a:solid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a:lstStyle>
          <a:p>
            <a:pPr>
              <a:lnSpc>
                <a:spcPct val="90000"/>
              </a:lnSpc>
              <a:buFontTx/>
              <a:buNone/>
              <a:defRPr/>
            </a:pPr>
            <a:r>
              <a:rPr lang="en-US" sz="2800" b="0" kern="0" dirty="0"/>
              <a:t>The book review of this published in the NYT this weekend notes that: </a:t>
            </a:r>
          </a:p>
          <a:p>
            <a:pPr marL="571500" indent="-571500">
              <a:lnSpc>
                <a:spcPct val="90000"/>
              </a:lnSpc>
              <a:buFontTx/>
              <a:buAutoNum type="romanLcParenBoth"/>
              <a:defRPr/>
            </a:pPr>
            <a:r>
              <a:rPr lang="en-US" sz="2800" b="0" kern="0" dirty="0"/>
              <a:t>There is great inequity in what people pay for college</a:t>
            </a:r>
          </a:p>
          <a:p>
            <a:pPr marL="514350" indent="-514350">
              <a:lnSpc>
                <a:spcPct val="90000"/>
              </a:lnSpc>
              <a:buFontTx/>
              <a:buAutoNum type="romanLcParenBoth"/>
              <a:defRPr/>
            </a:pPr>
            <a:r>
              <a:rPr lang="en-US" sz="2800" b="0" kern="0" dirty="0"/>
              <a:t>There is inequity in the impact of what college you went to and your career options</a:t>
            </a:r>
          </a:p>
          <a:p>
            <a:pPr marL="514350" indent="-514350">
              <a:lnSpc>
                <a:spcPct val="90000"/>
              </a:lnSpc>
              <a:buFontTx/>
              <a:buAutoNum type="romanLcParenBoth"/>
              <a:defRPr/>
            </a:pPr>
            <a:r>
              <a:rPr lang="en-US" sz="2800" b="0" kern="0" dirty="0"/>
              <a:t>There is inequity in public support for the costs of college</a:t>
            </a:r>
          </a:p>
        </p:txBody>
      </p:sp>
      <p:sp>
        <p:nvSpPr>
          <p:cNvPr id="4" name="TextBox 3">
            <a:extLst>
              <a:ext uri="{FF2B5EF4-FFF2-40B4-BE49-F238E27FC236}">
                <a16:creationId xmlns:a16="http://schemas.microsoft.com/office/drawing/2014/main" id="{ADF12E06-1656-2D44-800E-0A4607AAF1BC}"/>
              </a:ext>
            </a:extLst>
          </p:cNvPr>
          <p:cNvSpPr txBox="1"/>
          <p:nvPr/>
        </p:nvSpPr>
        <p:spPr>
          <a:xfrm>
            <a:off x="113505" y="6013659"/>
            <a:ext cx="9218613" cy="1089529"/>
          </a:xfrm>
          <a:prstGeom prst="rect">
            <a:avLst/>
          </a:prstGeom>
          <a:noFill/>
        </p:spPr>
        <p:txBody>
          <a:bodyPr wrap="square" rtlCol="0">
            <a:spAutoFit/>
          </a:bodyPr>
          <a:lstStyle/>
          <a:p>
            <a:pPr marL="0" indent="0">
              <a:lnSpc>
                <a:spcPct val="90000"/>
              </a:lnSpc>
              <a:buNone/>
              <a:defRPr/>
            </a:pPr>
            <a:r>
              <a:rPr lang="en-US" sz="2400" b="0" kern="0" dirty="0"/>
              <a:t>Bottom line is that if you choose an academic career you should be aware of the very strong public attitudes regarding the benefits and costs of a college education </a:t>
            </a:r>
          </a:p>
        </p:txBody>
      </p:sp>
    </p:spTree>
    <p:extLst>
      <p:ext uri="{BB962C8B-B14F-4D97-AF65-F5344CB8AC3E}">
        <p14:creationId xmlns:p14="http://schemas.microsoft.com/office/powerpoint/2010/main" val="947114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531812" y="-180975"/>
            <a:ext cx="8029575" cy="1260475"/>
          </a:xfrm>
        </p:spPr>
        <p:txBody>
          <a:bodyPr/>
          <a:lstStyle/>
          <a:p>
            <a:pPr>
              <a:defRPr/>
            </a:pPr>
            <a:r>
              <a:rPr lang="en-US" sz="4000" b="1" dirty="0">
                <a:solidFill>
                  <a:srgbClr val="000090"/>
                </a:solidFill>
              </a:rPr>
              <a:t>Higher education and the public</a:t>
            </a:r>
          </a:p>
        </p:txBody>
      </p:sp>
      <p:sp>
        <p:nvSpPr>
          <p:cNvPr id="321539" name="Rectangle 3"/>
          <p:cNvSpPr>
            <a:spLocks noGrp="1" noChangeArrowheads="1"/>
          </p:cNvSpPr>
          <p:nvPr>
            <p:ph type="body" idx="1"/>
          </p:nvPr>
        </p:nvSpPr>
        <p:spPr>
          <a:xfrm>
            <a:off x="531812" y="1343025"/>
            <a:ext cx="8029575" cy="1049867"/>
          </a:xfrm>
          <a:ln>
            <a:solidFill>
              <a:schemeClr val="bg1"/>
            </a:solidFill>
          </a:ln>
        </p:spPr>
        <p:txBody>
          <a:bodyPr/>
          <a:lstStyle/>
          <a:p>
            <a:pPr>
              <a:lnSpc>
                <a:spcPct val="90000"/>
              </a:lnSpc>
              <a:buFontTx/>
              <a:buNone/>
              <a:defRPr/>
            </a:pPr>
            <a:r>
              <a:rPr lang="en-US" sz="2800" dirty="0"/>
              <a:t>   The book review notes the subsidies for various institutions. As an example, UTK gets $271M in State funding this year and so this amounts to $11,700 subsidy for each undergrad or  $9300 for each student if you count undergrad and grad students. Endowment revenue is about $30M for UTK so this is about $1000 per student compared to the stated amount in the NYT article of $105,000 per student at Princeton. </a:t>
            </a:r>
          </a:p>
          <a:p>
            <a:pPr>
              <a:lnSpc>
                <a:spcPct val="90000"/>
              </a:lnSpc>
              <a:buFontTx/>
              <a:buNone/>
              <a:defRPr/>
            </a:pPr>
            <a:r>
              <a:rPr lang="en-US" sz="2800" dirty="0"/>
              <a:t>    There are explicit subsidies for higher education from taxes at State, Federal and Local levels and there are implicit subsidies from allowing charitable contributions and endowment income to not be taxed.</a:t>
            </a:r>
            <a:endParaRPr lang="en-US" sz="2400" dirty="0"/>
          </a:p>
        </p:txBody>
      </p:sp>
    </p:spTree>
    <p:extLst>
      <p:ext uri="{BB962C8B-B14F-4D97-AF65-F5344CB8AC3E}">
        <p14:creationId xmlns:p14="http://schemas.microsoft.com/office/powerpoint/2010/main" val="2421187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531812" y="-180975"/>
            <a:ext cx="8029575" cy="1260475"/>
          </a:xfrm>
        </p:spPr>
        <p:txBody>
          <a:bodyPr/>
          <a:lstStyle/>
          <a:p>
            <a:pPr>
              <a:defRPr/>
            </a:pPr>
            <a:r>
              <a:rPr lang="en-US" sz="4000" b="1" dirty="0">
                <a:solidFill>
                  <a:srgbClr val="000090"/>
                </a:solidFill>
              </a:rPr>
              <a:t>Higher education and the public</a:t>
            </a:r>
          </a:p>
        </p:txBody>
      </p:sp>
      <p:pic>
        <p:nvPicPr>
          <p:cNvPr id="5" name="Picture 4" descr="Chart, line chart&#10;&#10;Description automatically generated">
            <a:extLst>
              <a:ext uri="{FF2B5EF4-FFF2-40B4-BE49-F238E27FC236}">
                <a16:creationId xmlns:a16="http://schemas.microsoft.com/office/drawing/2014/main" id="{AF8B8252-AA13-8047-90FF-361406EBBFFF}"/>
              </a:ext>
            </a:extLst>
          </p:cNvPr>
          <p:cNvPicPr>
            <a:picLocks noChangeAspect="1"/>
          </p:cNvPicPr>
          <p:nvPr/>
        </p:nvPicPr>
        <p:blipFill>
          <a:blip r:embed="rId3"/>
          <a:stretch>
            <a:fillRect/>
          </a:stretch>
        </p:blipFill>
        <p:spPr>
          <a:xfrm>
            <a:off x="394492" y="962025"/>
            <a:ext cx="8304213" cy="5922858"/>
          </a:xfrm>
          <a:prstGeom prst="rect">
            <a:avLst/>
          </a:prstGeom>
        </p:spPr>
      </p:pic>
      <p:sp>
        <p:nvSpPr>
          <p:cNvPr id="2" name="TextBox 1">
            <a:extLst>
              <a:ext uri="{FF2B5EF4-FFF2-40B4-BE49-F238E27FC236}">
                <a16:creationId xmlns:a16="http://schemas.microsoft.com/office/drawing/2014/main" id="{4FA18A8D-4BB3-FF41-A5AD-25BC7BB9A361}"/>
              </a:ext>
            </a:extLst>
          </p:cNvPr>
          <p:cNvSpPr txBox="1"/>
          <p:nvPr/>
        </p:nvSpPr>
        <p:spPr>
          <a:xfrm>
            <a:off x="150812" y="6981825"/>
            <a:ext cx="9144000" cy="369332"/>
          </a:xfrm>
          <a:prstGeom prst="rect">
            <a:avLst/>
          </a:prstGeom>
          <a:noFill/>
        </p:spPr>
        <p:txBody>
          <a:bodyPr wrap="square" rtlCol="0">
            <a:spAutoFit/>
          </a:bodyPr>
          <a:lstStyle/>
          <a:p>
            <a:r>
              <a:rPr lang="en-US" sz="1800" dirty="0"/>
              <a:t>http://</a:t>
            </a:r>
            <a:r>
              <a:rPr lang="en-US" sz="1800" dirty="0" err="1"/>
              <a:t>www.nimbios.org</a:t>
            </a:r>
            <a:r>
              <a:rPr lang="en-US" sz="1800" dirty="0"/>
              <a:t>/~gross/Senate/</a:t>
            </a:r>
            <a:r>
              <a:rPr lang="en-US" sz="1800" dirty="0" err="1"/>
              <a:t>UTKTuitionandExpendituresReportFinal.pdf</a:t>
            </a:r>
            <a:endParaRPr lang="en-US" sz="1800" dirty="0"/>
          </a:p>
        </p:txBody>
      </p:sp>
    </p:spTree>
    <p:extLst>
      <p:ext uri="{BB962C8B-B14F-4D97-AF65-F5344CB8AC3E}">
        <p14:creationId xmlns:p14="http://schemas.microsoft.com/office/powerpoint/2010/main" val="3697456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531812" y="-180975"/>
            <a:ext cx="8029575" cy="1260475"/>
          </a:xfrm>
        </p:spPr>
        <p:txBody>
          <a:bodyPr/>
          <a:lstStyle/>
          <a:p>
            <a:pPr>
              <a:defRPr/>
            </a:pPr>
            <a:r>
              <a:rPr lang="en-US" sz="4000" b="1" dirty="0">
                <a:solidFill>
                  <a:srgbClr val="000090"/>
                </a:solidFill>
              </a:rPr>
              <a:t>Higher education and the public</a:t>
            </a:r>
          </a:p>
        </p:txBody>
      </p:sp>
      <p:pic>
        <p:nvPicPr>
          <p:cNvPr id="3" name="Picture 2" descr="Chart, line chart, scatter chart&#10;&#10;Description automatically generated">
            <a:extLst>
              <a:ext uri="{FF2B5EF4-FFF2-40B4-BE49-F238E27FC236}">
                <a16:creationId xmlns:a16="http://schemas.microsoft.com/office/drawing/2014/main" id="{AB016FE9-0170-BD42-A01E-3A42E949C3FB}"/>
              </a:ext>
            </a:extLst>
          </p:cNvPr>
          <p:cNvPicPr>
            <a:picLocks noChangeAspect="1"/>
          </p:cNvPicPr>
          <p:nvPr/>
        </p:nvPicPr>
        <p:blipFill>
          <a:blip r:embed="rId3"/>
          <a:stretch>
            <a:fillRect/>
          </a:stretch>
        </p:blipFill>
        <p:spPr>
          <a:xfrm>
            <a:off x="265905" y="733425"/>
            <a:ext cx="8913813" cy="6563513"/>
          </a:xfrm>
          <a:prstGeom prst="rect">
            <a:avLst/>
          </a:prstGeom>
        </p:spPr>
      </p:pic>
      <p:sp>
        <p:nvSpPr>
          <p:cNvPr id="4" name="TextBox 3">
            <a:extLst>
              <a:ext uri="{FF2B5EF4-FFF2-40B4-BE49-F238E27FC236}">
                <a16:creationId xmlns:a16="http://schemas.microsoft.com/office/drawing/2014/main" id="{744C6F89-809D-7142-BC18-EBB59EEAAE2F}"/>
              </a:ext>
            </a:extLst>
          </p:cNvPr>
          <p:cNvSpPr txBox="1"/>
          <p:nvPr/>
        </p:nvSpPr>
        <p:spPr>
          <a:xfrm>
            <a:off x="531812" y="7149498"/>
            <a:ext cx="9144000" cy="369332"/>
          </a:xfrm>
          <a:prstGeom prst="rect">
            <a:avLst/>
          </a:prstGeom>
          <a:noFill/>
        </p:spPr>
        <p:txBody>
          <a:bodyPr wrap="square" rtlCol="0">
            <a:spAutoFit/>
          </a:bodyPr>
          <a:lstStyle/>
          <a:p>
            <a:r>
              <a:rPr lang="en-US" sz="1800" dirty="0"/>
              <a:t>http://</a:t>
            </a:r>
            <a:r>
              <a:rPr lang="en-US" sz="1800" dirty="0" err="1"/>
              <a:t>www.nimbios.org</a:t>
            </a:r>
            <a:r>
              <a:rPr lang="en-US" sz="1800" dirty="0"/>
              <a:t>/~gross/Senate/</a:t>
            </a:r>
            <a:r>
              <a:rPr lang="en-US" sz="1800" dirty="0" err="1"/>
              <a:t>UTKTuitionandExpendituresReportFinal.pdf</a:t>
            </a:r>
            <a:endParaRPr lang="en-US" sz="1800" dirty="0"/>
          </a:p>
        </p:txBody>
      </p:sp>
    </p:spTree>
    <p:extLst>
      <p:ext uri="{BB962C8B-B14F-4D97-AF65-F5344CB8AC3E}">
        <p14:creationId xmlns:p14="http://schemas.microsoft.com/office/powerpoint/2010/main" val="2549668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531812" y="-180975"/>
            <a:ext cx="8029575" cy="1260475"/>
          </a:xfrm>
        </p:spPr>
        <p:txBody>
          <a:bodyPr/>
          <a:lstStyle/>
          <a:p>
            <a:pPr>
              <a:defRPr/>
            </a:pPr>
            <a:r>
              <a:rPr lang="en-US" sz="4000" b="1" dirty="0">
                <a:solidFill>
                  <a:srgbClr val="000090"/>
                </a:solidFill>
              </a:rPr>
              <a:t>Higher education and the public</a:t>
            </a:r>
          </a:p>
        </p:txBody>
      </p:sp>
      <p:sp>
        <p:nvSpPr>
          <p:cNvPr id="2" name="TextBox 1">
            <a:extLst>
              <a:ext uri="{FF2B5EF4-FFF2-40B4-BE49-F238E27FC236}">
                <a16:creationId xmlns:a16="http://schemas.microsoft.com/office/drawing/2014/main" id="{8DC579F6-8060-B743-8490-3B5A46AC7002}"/>
              </a:ext>
            </a:extLst>
          </p:cNvPr>
          <p:cNvSpPr txBox="1"/>
          <p:nvPr/>
        </p:nvSpPr>
        <p:spPr>
          <a:xfrm>
            <a:off x="608012" y="1079500"/>
            <a:ext cx="7953375" cy="6001643"/>
          </a:xfrm>
          <a:prstGeom prst="rect">
            <a:avLst/>
          </a:prstGeom>
          <a:noFill/>
        </p:spPr>
        <p:txBody>
          <a:bodyPr wrap="square" rtlCol="0">
            <a:spAutoFit/>
          </a:bodyPr>
          <a:lstStyle/>
          <a:p>
            <a:r>
              <a:rPr lang="en-US" sz="3200" b="0" i="1" dirty="0"/>
              <a:t>How much is a college degree worth? </a:t>
            </a:r>
            <a:r>
              <a:rPr lang="en-US" sz="3200" b="0" dirty="0"/>
              <a:t>A search on this topic shows that average lifetime earnings for a Bachelors degree is about 75% higher than for a high school degree, 100% higher with a Masters degree, 200% higher with a PhD and 360% higher with a professional (nursing, law, medicine MBA, etc.). There are many arguments about these figures though as they depend on the field of the degree, there are many discussions about debt taken on and about the opportunity lost by staying in school longer with low earnings.</a:t>
            </a:r>
          </a:p>
        </p:txBody>
      </p:sp>
    </p:spTree>
    <p:extLst>
      <p:ext uri="{BB962C8B-B14F-4D97-AF65-F5344CB8AC3E}">
        <p14:creationId xmlns:p14="http://schemas.microsoft.com/office/powerpoint/2010/main" val="4057532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79412" y="0"/>
            <a:ext cx="8029575" cy="1260475"/>
          </a:xfrm>
        </p:spPr>
        <p:txBody>
          <a:bodyPr/>
          <a:lstStyle/>
          <a:p>
            <a:pPr>
              <a:defRPr/>
            </a:pPr>
            <a:r>
              <a:rPr lang="en-US" sz="4000" b="1" dirty="0">
                <a:solidFill>
                  <a:srgbClr val="000090"/>
                </a:solidFill>
              </a:rPr>
              <a:t>Stakeholders in Higher Education Institutions:</a:t>
            </a:r>
          </a:p>
        </p:txBody>
      </p:sp>
      <p:sp>
        <p:nvSpPr>
          <p:cNvPr id="321539" name="Rectangle 3"/>
          <p:cNvSpPr>
            <a:spLocks noGrp="1" noChangeArrowheads="1"/>
          </p:cNvSpPr>
          <p:nvPr>
            <p:ph type="body" idx="1"/>
          </p:nvPr>
        </p:nvSpPr>
        <p:spPr>
          <a:xfrm>
            <a:off x="708024" y="1243932"/>
            <a:ext cx="8029575" cy="5757333"/>
          </a:xfrm>
          <a:ln>
            <a:solidFill>
              <a:schemeClr val="bg1"/>
            </a:solidFill>
          </a:ln>
        </p:spPr>
        <p:txBody>
          <a:bodyPr/>
          <a:lstStyle/>
          <a:p>
            <a:pPr>
              <a:lnSpc>
                <a:spcPct val="90000"/>
              </a:lnSpc>
              <a:buFontTx/>
              <a:buNone/>
              <a:defRPr/>
            </a:pPr>
            <a:r>
              <a:rPr lang="en-US" sz="2800" dirty="0"/>
              <a:t>General public (State taxpayers, local citizens)</a:t>
            </a:r>
          </a:p>
          <a:p>
            <a:pPr>
              <a:lnSpc>
                <a:spcPct val="90000"/>
              </a:lnSpc>
              <a:buFontTx/>
              <a:buNone/>
              <a:defRPr/>
            </a:pPr>
            <a:r>
              <a:rPr lang="en-US" sz="2800" dirty="0"/>
              <a:t>Local Community (government, business)</a:t>
            </a:r>
          </a:p>
          <a:p>
            <a:pPr>
              <a:lnSpc>
                <a:spcPct val="90000"/>
              </a:lnSpc>
              <a:buFontTx/>
              <a:buNone/>
              <a:defRPr/>
            </a:pPr>
            <a:r>
              <a:rPr lang="en-US" sz="2800" dirty="0"/>
              <a:t>National agencies (government, accrediting, non-profits</a:t>
            </a:r>
          </a:p>
          <a:p>
            <a:pPr>
              <a:lnSpc>
                <a:spcPct val="90000"/>
              </a:lnSpc>
              <a:buFontTx/>
              <a:buNone/>
              <a:defRPr/>
            </a:pPr>
            <a:r>
              <a:rPr lang="en-US" sz="2800" dirty="0"/>
              <a:t>Governing board</a:t>
            </a:r>
          </a:p>
          <a:p>
            <a:pPr>
              <a:lnSpc>
                <a:spcPct val="90000"/>
              </a:lnSpc>
              <a:buFontTx/>
              <a:buNone/>
              <a:defRPr/>
            </a:pPr>
            <a:r>
              <a:rPr lang="en-US" sz="2800" dirty="0"/>
              <a:t>Employees</a:t>
            </a:r>
          </a:p>
          <a:p>
            <a:pPr>
              <a:lnSpc>
                <a:spcPct val="90000"/>
              </a:lnSpc>
              <a:buFontTx/>
              <a:buNone/>
              <a:defRPr/>
            </a:pPr>
            <a:r>
              <a:rPr lang="en-US" sz="2800" dirty="0"/>
              <a:t>Administrators</a:t>
            </a:r>
          </a:p>
          <a:p>
            <a:pPr>
              <a:lnSpc>
                <a:spcPct val="90000"/>
              </a:lnSpc>
              <a:buFontTx/>
              <a:buNone/>
              <a:defRPr/>
            </a:pPr>
            <a:r>
              <a:rPr lang="en-US" sz="2800" dirty="0"/>
              <a:t>Students </a:t>
            </a:r>
          </a:p>
          <a:p>
            <a:pPr>
              <a:lnSpc>
                <a:spcPct val="90000"/>
              </a:lnSpc>
              <a:buFontTx/>
              <a:buNone/>
              <a:defRPr/>
            </a:pPr>
            <a:r>
              <a:rPr lang="en-US" sz="2800" dirty="0"/>
              <a:t>Alumni</a:t>
            </a:r>
          </a:p>
          <a:p>
            <a:pPr>
              <a:lnSpc>
                <a:spcPct val="90000"/>
              </a:lnSpc>
              <a:buFontTx/>
              <a:buNone/>
              <a:defRPr/>
            </a:pPr>
            <a:r>
              <a:rPr lang="en-US" sz="2800" dirty="0"/>
              <a:t>Particular constituencies (sports fans, facility users, identity groups)</a:t>
            </a:r>
          </a:p>
          <a:p>
            <a:pPr>
              <a:lnSpc>
                <a:spcPct val="90000"/>
              </a:lnSpc>
              <a:buFontTx/>
              <a:buNone/>
              <a:defRPr/>
            </a:pPr>
            <a:r>
              <a:rPr lang="en-US" sz="2400" b="1" dirty="0"/>
              <a:t>Note: there are potential conflicts between the perceptions and goals of the stakeholders regarding the role and objectives of the institution</a:t>
            </a:r>
            <a:endParaRPr lang="en-US" sz="3200" b="1" dirty="0"/>
          </a:p>
        </p:txBody>
      </p:sp>
    </p:spTree>
    <p:extLst>
      <p:ext uri="{BB962C8B-B14F-4D97-AF65-F5344CB8AC3E}">
        <p14:creationId xmlns:p14="http://schemas.microsoft.com/office/powerpoint/2010/main" val="1022789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79412" y="0"/>
            <a:ext cx="8029575" cy="1260475"/>
          </a:xfrm>
        </p:spPr>
        <p:txBody>
          <a:bodyPr/>
          <a:lstStyle/>
          <a:p>
            <a:pPr>
              <a:defRPr/>
            </a:pPr>
            <a:r>
              <a:rPr lang="en-US" sz="4000" b="1" dirty="0">
                <a:solidFill>
                  <a:srgbClr val="000090"/>
                </a:solidFill>
              </a:rPr>
              <a:t>Missions and Objectives:</a:t>
            </a:r>
          </a:p>
        </p:txBody>
      </p:sp>
      <p:sp>
        <p:nvSpPr>
          <p:cNvPr id="321539" name="Rectangle 3"/>
          <p:cNvSpPr>
            <a:spLocks noGrp="1" noChangeArrowheads="1"/>
          </p:cNvSpPr>
          <p:nvPr>
            <p:ph type="body" idx="1"/>
          </p:nvPr>
        </p:nvSpPr>
        <p:spPr>
          <a:xfrm>
            <a:off x="708024" y="1243932"/>
            <a:ext cx="8029575" cy="5757333"/>
          </a:xfrm>
          <a:ln>
            <a:solidFill>
              <a:schemeClr val="bg1"/>
            </a:solidFill>
          </a:ln>
        </p:spPr>
        <p:txBody>
          <a:bodyPr/>
          <a:lstStyle/>
          <a:p>
            <a:pPr>
              <a:lnSpc>
                <a:spcPct val="90000"/>
              </a:lnSpc>
              <a:buFontTx/>
              <a:buNone/>
              <a:defRPr/>
            </a:pPr>
            <a:r>
              <a:rPr lang="en-US" sz="2800" dirty="0"/>
              <a:t>Every higher institution has some type of mission statement, likely a visions statement, and a strategic plan. These typically have very similar statements of objectives – scholarship and research, education, service to the local and national community, enhancing diverse opportunities for all, and inclusive excellence. Certainly, there are differences connected to the role of the institution, but these statements generally do not include any details of the processes to be used to meet the objectives. Even the strategic plans are typically quite vague. They also are not necessarily binding. </a:t>
            </a:r>
          </a:p>
        </p:txBody>
      </p:sp>
    </p:spTree>
    <p:extLst>
      <p:ext uri="{BB962C8B-B14F-4D97-AF65-F5344CB8AC3E}">
        <p14:creationId xmlns:p14="http://schemas.microsoft.com/office/powerpoint/2010/main" val="1388934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531812" y="-180975"/>
            <a:ext cx="8029575" cy="1260475"/>
          </a:xfrm>
        </p:spPr>
        <p:txBody>
          <a:bodyPr/>
          <a:lstStyle/>
          <a:p>
            <a:pPr>
              <a:defRPr/>
            </a:pPr>
            <a:r>
              <a:rPr lang="en-US" sz="4000" b="1" dirty="0">
                <a:solidFill>
                  <a:srgbClr val="000090"/>
                </a:solidFill>
              </a:rPr>
              <a:t>Example Mission Statements</a:t>
            </a:r>
          </a:p>
        </p:txBody>
      </p:sp>
      <p:sp>
        <p:nvSpPr>
          <p:cNvPr id="321539" name="Rectangle 3"/>
          <p:cNvSpPr>
            <a:spLocks noGrp="1" noChangeArrowheads="1"/>
          </p:cNvSpPr>
          <p:nvPr>
            <p:ph type="body" idx="1"/>
          </p:nvPr>
        </p:nvSpPr>
        <p:spPr>
          <a:xfrm>
            <a:off x="552762" y="902758"/>
            <a:ext cx="8029575" cy="5757333"/>
          </a:xfrm>
          <a:ln>
            <a:solidFill>
              <a:schemeClr val="bg1"/>
            </a:solidFill>
          </a:ln>
        </p:spPr>
        <p:txBody>
          <a:bodyPr/>
          <a:lstStyle/>
          <a:p>
            <a:pPr>
              <a:lnSpc>
                <a:spcPct val="90000"/>
              </a:lnSpc>
              <a:buFontTx/>
              <a:buNone/>
              <a:defRPr/>
            </a:pPr>
            <a:r>
              <a:rPr lang="en-US" sz="2800" dirty="0"/>
              <a:t>UT System: </a:t>
            </a:r>
            <a:r>
              <a:rPr lang="en-US" sz="2400" dirty="0"/>
              <a:t>The University of Tennessee System, through its multiple campuses and institutes, serves the people of Tennessee and beyond through the discovery, communication and application of knowledge. The System is committed to providing undergraduate, graduate and professional education programs in a diverse learning environment that prepares students to be leaders in a global society. The UT System’s delivery of education, discovery, outreach and public service contributes to the economic, social and environmental well-being of all Tennesseans.</a:t>
            </a:r>
          </a:p>
          <a:p>
            <a:pPr>
              <a:lnSpc>
                <a:spcPct val="90000"/>
              </a:lnSpc>
              <a:buFontTx/>
              <a:buNone/>
              <a:defRPr/>
            </a:pPr>
            <a:r>
              <a:rPr lang="en-US" sz="2400" dirty="0"/>
              <a:t>UTK: The primary mission of the University of Tennessee is to move forward the frontiers of human knowledge and enrich and elevate the citizens of the state of Tennessee, the nation, and the world. As the preeminent research-based land-grant university in the state, UT embodies the spirit of excellence in teaching, research, scholarship, creative activity, outreach, and engagement attained by the nation’s finest public research institutions. </a:t>
            </a:r>
          </a:p>
        </p:txBody>
      </p:sp>
    </p:spTree>
    <p:extLst>
      <p:ext uri="{BB962C8B-B14F-4D97-AF65-F5344CB8AC3E}">
        <p14:creationId xmlns:p14="http://schemas.microsoft.com/office/powerpoint/2010/main" val="60482319"/>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11169</TotalTime>
  <Words>961</Words>
  <Application>Microsoft Macintosh PowerPoint</Application>
  <PresentationFormat>Custom</PresentationFormat>
  <Paragraphs>80</Paragraphs>
  <Slides>11</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Times New Roman</vt:lpstr>
      <vt:lpstr>Blank Presentation</vt:lpstr>
      <vt:lpstr>EEB 504 and EEB 607 - Spring 2021 - Careers in Academia: How to Enhance your Chances for Success</vt:lpstr>
      <vt:lpstr>Outline of course topics:</vt:lpstr>
      <vt:lpstr>Types of Institutions:</vt:lpstr>
      <vt:lpstr>Higher education and the public</vt:lpstr>
      <vt:lpstr>Higher education and the public</vt:lpstr>
      <vt:lpstr>Higher education and the public</vt:lpstr>
      <vt:lpstr>Higher education and the public</vt:lpstr>
      <vt:lpstr>Higher education and the public</vt:lpstr>
      <vt:lpstr>Stakeholders in Higher Education Institutions:</vt:lpstr>
      <vt:lpstr>Missions and Objectives:</vt:lpstr>
      <vt:lpstr>Example Mission Statements</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711</cp:revision>
  <cp:lastPrinted>2001-07-31T20:27:52Z</cp:lastPrinted>
  <dcterms:created xsi:type="dcterms:W3CDTF">2001-07-27T14:29:20Z</dcterms:created>
  <dcterms:modified xsi:type="dcterms:W3CDTF">2021-02-01T21:13:32Z</dcterms:modified>
</cp:coreProperties>
</file>