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handoutMasterIdLst>
    <p:handoutMasterId r:id="rId15"/>
  </p:handoutMasterIdLst>
  <p:sldIdLst>
    <p:sldId id="474" r:id="rId2"/>
    <p:sldId id="946" r:id="rId3"/>
    <p:sldId id="1025" r:id="rId4"/>
    <p:sldId id="1026" r:id="rId5"/>
    <p:sldId id="1027" r:id="rId6"/>
    <p:sldId id="1028" r:id="rId7"/>
    <p:sldId id="1030" r:id="rId8"/>
    <p:sldId id="1031" r:id="rId9"/>
    <p:sldId id="1032" r:id="rId10"/>
    <p:sldId id="1033" r:id="rId11"/>
    <p:sldId id="1036" r:id="rId12"/>
    <p:sldId id="1035" r:id="rId13"/>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99"/>
    <p:restoredTop sz="94565"/>
  </p:normalViewPr>
  <p:slideViewPr>
    <p:cSldViewPr>
      <p:cViewPr varScale="1">
        <p:scale>
          <a:sx n="102" d="100"/>
          <a:sy n="102" d="100"/>
        </p:scale>
        <p:origin x="1312" y="192"/>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 xmlns:ma14="http://schemas.microsoft.com/office/mac/drawingml/2011/main"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825478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1717955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3203156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351298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3779997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2502685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9</a:t>
            </a:fld>
            <a:endParaRPr lang="en-US" altLang="en-US" sz="1200" b="0"/>
          </a:p>
        </p:txBody>
      </p:sp>
    </p:spTree>
    <p:extLst>
      <p:ext uri="{BB962C8B-B14F-4D97-AF65-F5344CB8AC3E}">
        <p14:creationId xmlns:p14="http://schemas.microsoft.com/office/powerpoint/2010/main" val="1452395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10</a:t>
            </a:fld>
            <a:endParaRPr lang="en-US" altLang="en-US" sz="1200" b="0"/>
          </a:p>
        </p:txBody>
      </p:sp>
    </p:spTree>
    <p:extLst>
      <p:ext uri="{BB962C8B-B14F-4D97-AF65-F5344CB8AC3E}">
        <p14:creationId xmlns:p14="http://schemas.microsoft.com/office/powerpoint/2010/main" val="33658434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11</a:t>
            </a:fld>
            <a:endParaRPr lang="en-US" altLang="en-US" sz="1200" b="0"/>
          </a:p>
        </p:txBody>
      </p:sp>
    </p:spTree>
    <p:extLst>
      <p:ext uri="{BB962C8B-B14F-4D97-AF65-F5344CB8AC3E}">
        <p14:creationId xmlns:p14="http://schemas.microsoft.com/office/powerpoint/2010/main" val="14698811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12</a:t>
            </a:fld>
            <a:endParaRPr lang="en-US" altLang="en-US" sz="1200" b="0"/>
          </a:p>
        </p:txBody>
      </p:sp>
    </p:spTree>
    <p:extLst>
      <p:ext uri="{BB962C8B-B14F-4D97-AF65-F5344CB8AC3E}">
        <p14:creationId xmlns:p14="http://schemas.microsoft.com/office/powerpoint/2010/main" val="3348328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maa.org/programs-and-communities/professional-development/project-nex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www.esa.org/earlycareer/resources-2/early-career-mentoring-program/" TargetMode="External"/><Relationship Id="rId4" Type="http://schemas.openxmlformats.org/officeDocument/2006/relationships/hyperlink" Target="https://www.smb.org/mentorship-program/"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a14="http://schemas.microsoft.com/office/drawing/2010/main" xmlns="">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141412" y="4619625"/>
            <a:ext cx="7924800" cy="1931988"/>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Moving after the First Position, Moving Later in your Career, Moving Outside Academia, Mentoring: Getting it and </a:t>
            </a:r>
            <a:r>
              <a:rPr lang="en-US" sz="3000" b="0" kern="0">
                <a:cs typeface="+mn-cs"/>
              </a:rPr>
              <a:t>Giving it</a:t>
            </a:r>
            <a:endParaRPr lang="en-US" sz="3000" b="0" kern="0" dirty="0">
              <a:cs typeface="+mn-cs"/>
            </a:endParaRPr>
          </a:p>
          <a:p>
            <a:pPr algn="l" defTabSz="971435">
              <a:defRPr/>
            </a:pPr>
            <a:r>
              <a:rPr lang="en-US" sz="3000" b="0" kern="0" dirty="0">
                <a:cs typeface="+mn-cs"/>
              </a:rPr>
              <a:t>                            March 22,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Moving after the First Position:</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i="1" dirty="0"/>
              <a:t>There are several reasons why you may consider moving from your first position: </a:t>
            </a:r>
            <a:r>
              <a:rPr lang="en-US" sz="2600" dirty="0"/>
              <a:t>Promises made to you were not fulfilled, leadership (of department or institution) has changed and is no longer supportive, colleagues are not supportive, compensation has not lived up to your expectations, your career objectives have changed, new personal/family goals, a new institution offers potential for major career advancement that is not available at our current position.</a:t>
            </a:r>
          </a:p>
          <a:p>
            <a:pPr>
              <a:lnSpc>
                <a:spcPct val="90000"/>
              </a:lnSpc>
              <a:buFontTx/>
              <a:buNone/>
              <a:defRPr/>
            </a:pPr>
            <a:r>
              <a:rPr lang="en-US" sz="2600" i="1" dirty="0"/>
              <a:t>Reasons not to try to move: </a:t>
            </a:r>
            <a:r>
              <a:rPr lang="en-US" sz="2600" dirty="0"/>
              <a:t>Potentially negatively impacts  relationships with colleagues, it requires a lot of effort to apply for positions, deciding between options if you are given an offer and your institution counter-offers is stressful,  the grass-is-greener syndrome may not lead to a position that is significantly better, trying to move to improve your current salary may backfire and you are told “fine, go ahead and leave”</a:t>
            </a:r>
          </a:p>
        </p:txBody>
      </p:sp>
    </p:spTree>
    <p:extLst>
      <p:ext uri="{BB962C8B-B14F-4D97-AF65-F5344CB8AC3E}">
        <p14:creationId xmlns:p14="http://schemas.microsoft.com/office/powerpoint/2010/main" val="544126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Moving after the First Position:</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i="1" dirty="0"/>
              <a:t>What might you be able to get from a new institution: </a:t>
            </a:r>
            <a:r>
              <a:rPr lang="en-US" sz="2600" dirty="0"/>
              <a:t>Better compensation, changed responsibilities (e.g. teaching, service loads may change), better lab, early tenure/promotion, sabbatical/leave options, a more prestigious unit that could improve your career options (e.g. access to awards, leadership opportunities), an endowed position with enhanced resources you control, better options for partner/spouse, an institution that better aligns with your values, colleagues who better suit your research objectives. </a:t>
            </a:r>
          </a:p>
          <a:p>
            <a:pPr>
              <a:lnSpc>
                <a:spcPct val="90000"/>
              </a:lnSpc>
              <a:buFontTx/>
              <a:buNone/>
              <a:defRPr/>
            </a:pPr>
            <a:r>
              <a:rPr lang="en-US" sz="2600" i="1" dirty="0"/>
              <a:t>Assessing the above is not trivial: </a:t>
            </a:r>
            <a:r>
              <a:rPr lang="en-US" sz="2600" dirty="0"/>
              <a:t>They will be putting a very positive outlook on what they offer so talk as much as possible with the new colleagues you would mostly likely interact with, have frank discussions with those there who would be potential mentors</a:t>
            </a:r>
          </a:p>
          <a:p>
            <a:pPr>
              <a:lnSpc>
                <a:spcPct val="90000"/>
              </a:lnSpc>
              <a:buFontTx/>
              <a:buNone/>
              <a:defRPr/>
            </a:pPr>
            <a:r>
              <a:rPr lang="en-US" sz="2600" i="1" dirty="0"/>
              <a:t>Trust your intuition: </a:t>
            </a:r>
            <a:r>
              <a:rPr lang="en-US" sz="2600" dirty="0"/>
              <a:t>You can never be certain about a move, but if the “feel” isn’t positive, don’t move</a:t>
            </a:r>
          </a:p>
        </p:txBody>
      </p:sp>
    </p:spTree>
    <p:extLst>
      <p:ext uri="{BB962C8B-B14F-4D97-AF65-F5344CB8AC3E}">
        <p14:creationId xmlns:p14="http://schemas.microsoft.com/office/powerpoint/2010/main" val="3209868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Moving Later in your Career:</a:t>
            </a:r>
          </a:p>
        </p:txBody>
      </p:sp>
      <p:sp>
        <p:nvSpPr>
          <p:cNvPr id="321539" name="Rectangle 3"/>
          <p:cNvSpPr>
            <a:spLocks noGrp="1" noChangeArrowheads="1"/>
          </p:cNvSpPr>
          <p:nvPr>
            <p:ph type="body" idx="1"/>
          </p:nvPr>
        </p:nvSpPr>
        <p:spPr>
          <a:xfrm>
            <a:off x="708024" y="962025"/>
            <a:ext cx="8029575" cy="6054725"/>
          </a:xfrm>
          <a:ln>
            <a:solidFill>
              <a:schemeClr val="bg1"/>
            </a:solidFill>
          </a:ln>
        </p:spPr>
        <p:txBody>
          <a:bodyPr/>
          <a:lstStyle/>
          <a:p>
            <a:pPr>
              <a:lnSpc>
                <a:spcPct val="90000"/>
              </a:lnSpc>
              <a:buFontTx/>
              <a:buNone/>
              <a:defRPr/>
            </a:pPr>
            <a:r>
              <a:rPr lang="en-US" sz="2600" i="1" dirty="0"/>
              <a:t>Why you might consider this: </a:t>
            </a:r>
            <a:r>
              <a:rPr lang="en-US" sz="2600" dirty="0"/>
              <a:t>Ambition – opportunities through a new affiliation could enhance your ability to pursue major funding/awards, higher salary, endowed chair position, desire to move to an administrative position (e.g. Dean), new collaboration opportunities as your research shifts. </a:t>
            </a:r>
          </a:p>
          <a:p>
            <a:pPr>
              <a:lnSpc>
                <a:spcPct val="90000"/>
              </a:lnSpc>
              <a:buFontTx/>
              <a:buNone/>
              <a:defRPr/>
            </a:pPr>
            <a:r>
              <a:rPr lang="en-US" sz="2600" i="1" dirty="0"/>
              <a:t>How to enhance the potential of being offered such a move: </a:t>
            </a:r>
            <a:r>
              <a:rPr lang="en-US" sz="2600" dirty="0"/>
              <a:t>Work your butt off,</a:t>
            </a:r>
            <a:r>
              <a:rPr lang="en-US" sz="2600" i="1" dirty="0"/>
              <a:t> </a:t>
            </a:r>
            <a:r>
              <a:rPr lang="en-US" sz="2600" dirty="0"/>
              <a:t>be very successful in publications and external support, take on national professional leadership roles, take a leave to serve at a funding agency, for administrative positions gain some experience in administration at your institution (e.g. getting a Dean position requires experience as Head or Institute leader in which you managed a staff and faculty), build a set of professional references inside and outside your institution. </a:t>
            </a:r>
          </a:p>
        </p:txBody>
      </p:sp>
    </p:spTree>
    <p:extLst>
      <p:ext uri="{BB962C8B-B14F-4D97-AF65-F5344CB8AC3E}">
        <p14:creationId xmlns:p14="http://schemas.microsoft.com/office/powerpoint/2010/main" val="392726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Moving Outside Academia:</a:t>
            </a:r>
          </a:p>
        </p:txBody>
      </p:sp>
      <p:sp>
        <p:nvSpPr>
          <p:cNvPr id="321539" name="Rectangle 3"/>
          <p:cNvSpPr>
            <a:spLocks noGrp="1" noChangeArrowheads="1"/>
          </p:cNvSpPr>
          <p:nvPr>
            <p:ph type="body" idx="1"/>
          </p:nvPr>
        </p:nvSpPr>
        <p:spPr>
          <a:xfrm>
            <a:off x="731837" y="962025"/>
            <a:ext cx="8029575" cy="6054725"/>
          </a:xfrm>
          <a:ln>
            <a:solidFill>
              <a:schemeClr val="bg1"/>
            </a:solidFill>
          </a:ln>
        </p:spPr>
        <p:txBody>
          <a:bodyPr/>
          <a:lstStyle/>
          <a:p>
            <a:pPr>
              <a:lnSpc>
                <a:spcPct val="90000"/>
              </a:lnSpc>
              <a:buFontTx/>
              <a:buNone/>
              <a:defRPr/>
            </a:pPr>
            <a:r>
              <a:rPr lang="en-US" sz="2600" i="1" dirty="0"/>
              <a:t>Why you might consider this: </a:t>
            </a:r>
            <a:r>
              <a:rPr lang="en-US" sz="2600" dirty="0"/>
              <a:t>You are tired of the academic rat-race,</a:t>
            </a:r>
            <a:r>
              <a:rPr lang="en-US" sz="2600" i="1" dirty="0"/>
              <a:t> </a:t>
            </a:r>
            <a:r>
              <a:rPr lang="en-US" sz="2600" dirty="0"/>
              <a:t>you want more administrative support (e.g. help with the onslaught of emails and other distractions from your main career objectives),</a:t>
            </a:r>
            <a:r>
              <a:rPr lang="en-US" sz="2600" i="1" dirty="0"/>
              <a:t> </a:t>
            </a:r>
            <a:r>
              <a:rPr lang="en-US" sz="2600" dirty="0"/>
              <a:t>higher salary and benefits, desire to “consult” rather than publish, you desire explicit achievable short-term goals rather than being totally self-motivated, you are no longer motivated by interactions with students</a:t>
            </a:r>
          </a:p>
          <a:p>
            <a:pPr>
              <a:lnSpc>
                <a:spcPct val="90000"/>
              </a:lnSpc>
              <a:buFontTx/>
              <a:buNone/>
              <a:defRPr/>
            </a:pPr>
            <a:r>
              <a:rPr lang="en-US" sz="2600" i="1" dirty="0"/>
              <a:t>Where you might move and why: </a:t>
            </a:r>
            <a:r>
              <a:rPr lang="en-US" sz="2600" b="1" i="1" dirty="0"/>
              <a:t>Industry</a:t>
            </a:r>
            <a:r>
              <a:rPr lang="en-US" sz="2600" dirty="0"/>
              <a:t> – offers higher salaries, project-driven goals, extensive professional support so you don’t have to do it all yourself. </a:t>
            </a:r>
            <a:r>
              <a:rPr lang="en-US" sz="2600" b="1" i="1" dirty="0"/>
              <a:t>Government</a:t>
            </a:r>
            <a:r>
              <a:rPr lang="en-US" sz="2600" dirty="0"/>
              <a:t> – offers long-term position stability, potential to impact policy/regulation, publications still valued. </a:t>
            </a:r>
            <a:r>
              <a:rPr lang="en-US" sz="2600" b="1" i="1" dirty="0"/>
              <a:t>NGOs</a:t>
            </a:r>
            <a:r>
              <a:rPr lang="en-US" sz="2600" dirty="0"/>
              <a:t> – offer potential to interact directly with diverse stakeholders including volunteers, values may align with yours, potential for direct action  </a:t>
            </a:r>
          </a:p>
        </p:txBody>
      </p:sp>
    </p:spTree>
    <p:extLst>
      <p:ext uri="{BB962C8B-B14F-4D97-AF65-F5344CB8AC3E}">
        <p14:creationId xmlns:p14="http://schemas.microsoft.com/office/powerpoint/2010/main" val="1412522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Getting and Giving:</a:t>
            </a:r>
          </a:p>
        </p:txBody>
      </p:sp>
      <p:sp>
        <p:nvSpPr>
          <p:cNvPr id="321539" name="Rectangle 3"/>
          <p:cNvSpPr>
            <a:spLocks noGrp="1" noChangeArrowheads="1"/>
          </p:cNvSpPr>
          <p:nvPr>
            <p:ph type="body" idx="1"/>
          </p:nvPr>
        </p:nvSpPr>
        <p:spPr>
          <a:xfrm>
            <a:off x="960438" y="962026"/>
            <a:ext cx="7800974" cy="1676400"/>
          </a:xfrm>
          <a:ln>
            <a:solidFill>
              <a:schemeClr val="bg1"/>
            </a:solidFill>
          </a:ln>
        </p:spPr>
        <p:txBody>
          <a:bodyPr/>
          <a:lstStyle/>
          <a:p>
            <a:pPr>
              <a:lnSpc>
                <a:spcPct val="90000"/>
              </a:lnSpc>
              <a:buFontTx/>
              <a:buNone/>
              <a:defRPr/>
            </a:pPr>
            <a:r>
              <a:rPr lang="en-US" sz="2600" i="1" dirty="0"/>
              <a:t>There are a variety of guides – the course website has a brief listing: </a:t>
            </a:r>
            <a:r>
              <a:rPr lang="en-US" sz="2600" dirty="0"/>
              <a:t>A recent one focused on institution-level processes is </a:t>
            </a:r>
            <a:r>
              <a:rPr lang="en-US" sz="2600" b="1" dirty="0"/>
              <a:t>The Science of Effective Mentorship in STEMM: Online Guide </a:t>
            </a:r>
            <a:r>
              <a:rPr lang="en-US" sz="2600" dirty="0"/>
              <a:t>https://</a:t>
            </a:r>
            <a:r>
              <a:rPr lang="en-US" sz="2600" dirty="0" err="1"/>
              <a:t>www.nap.edu</a:t>
            </a:r>
            <a:r>
              <a:rPr lang="en-US" sz="2600" dirty="0"/>
              <a:t>/resource/25568/interactive/ </a:t>
            </a:r>
          </a:p>
          <a:p>
            <a:pPr>
              <a:lnSpc>
                <a:spcPct val="90000"/>
              </a:lnSpc>
              <a:buNone/>
              <a:defRPr/>
            </a:pPr>
            <a:endParaRPr lang="en-US" sz="2600" dirty="0"/>
          </a:p>
        </p:txBody>
      </p:sp>
      <p:pic>
        <p:nvPicPr>
          <p:cNvPr id="3" name="Picture 2" descr="Background pattern&#10;&#10;Description automatically generated">
            <a:extLst>
              <a:ext uri="{FF2B5EF4-FFF2-40B4-BE49-F238E27FC236}">
                <a16:creationId xmlns:a16="http://schemas.microsoft.com/office/drawing/2014/main" id="{2E155CA5-CD1B-7F4B-849B-F064F0F7EEEC}"/>
              </a:ext>
            </a:extLst>
          </p:cNvPr>
          <p:cNvPicPr>
            <a:picLocks noChangeAspect="1"/>
          </p:cNvPicPr>
          <p:nvPr/>
        </p:nvPicPr>
        <p:blipFill>
          <a:blip r:embed="rId3"/>
          <a:stretch>
            <a:fillRect/>
          </a:stretch>
        </p:blipFill>
        <p:spPr>
          <a:xfrm>
            <a:off x="836612" y="2943225"/>
            <a:ext cx="2806394" cy="4010025"/>
          </a:xfrm>
          <a:prstGeom prst="rect">
            <a:avLst/>
          </a:prstGeom>
        </p:spPr>
      </p:pic>
      <p:sp>
        <p:nvSpPr>
          <p:cNvPr id="4" name="TextBox 3">
            <a:extLst>
              <a:ext uri="{FF2B5EF4-FFF2-40B4-BE49-F238E27FC236}">
                <a16:creationId xmlns:a16="http://schemas.microsoft.com/office/drawing/2014/main" id="{90CFCD4F-0859-BF46-88D6-F67502D745AC}"/>
              </a:ext>
            </a:extLst>
          </p:cNvPr>
          <p:cNvSpPr txBox="1"/>
          <p:nvPr/>
        </p:nvSpPr>
        <p:spPr>
          <a:xfrm>
            <a:off x="3884612" y="3324225"/>
            <a:ext cx="4876800" cy="3293209"/>
          </a:xfrm>
          <a:prstGeom prst="rect">
            <a:avLst/>
          </a:prstGeom>
          <a:noFill/>
        </p:spPr>
        <p:txBody>
          <a:bodyPr wrap="square" rtlCol="0">
            <a:spAutoFit/>
          </a:bodyPr>
          <a:lstStyle/>
          <a:p>
            <a:r>
              <a:rPr lang="en-US" sz="2800" b="0" dirty="0"/>
              <a:t>The underlying report is </a:t>
            </a:r>
          </a:p>
          <a:p>
            <a:r>
              <a:rPr lang="en-US" sz="2800" dirty="0"/>
              <a:t>The Science of Effective Mentorship in STEMM</a:t>
            </a:r>
          </a:p>
          <a:p>
            <a:r>
              <a:rPr lang="en-US" sz="2800" dirty="0"/>
              <a:t>https://</a:t>
            </a:r>
            <a:r>
              <a:rPr lang="en-US" sz="2800" dirty="0" err="1"/>
              <a:t>www.nap.edu</a:t>
            </a:r>
            <a:r>
              <a:rPr lang="en-US" sz="2800" dirty="0"/>
              <a:t>/catalog/25568/the-science-of-effective-mentorship-in-</a:t>
            </a:r>
            <a:r>
              <a:rPr lang="en-US" sz="2800" dirty="0" err="1"/>
              <a:t>stemm</a:t>
            </a:r>
            <a:r>
              <a:rPr lang="en-US" sz="2800" dirty="0"/>
              <a:t>/ </a:t>
            </a:r>
          </a:p>
          <a:p>
            <a:endParaRPr lang="en-US" dirty="0"/>
          </a:p>
        </p:txBody>
      </p:sp>
    </p:spTree>
    <p:extLst>
      <p:ext uri="{BB962C8B-B14F-4D97-AF65-F5344CB8AC3E}">
        <p14:creationId xmlns:p14="http://schemas.microsoft.com/office/powerpoint/2010/main" val="30124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Getting and Giving:</a:t>
            </a:r>
          </a:p>
        </p:txBody>
      </p:sp>
      <p:sp>
        <p:nvSpPr>
          <p:cNvPr id="321539" name="Rectangle 3"/>
          <p:cNvSpPr>
            <a:spLocks noGrp="1" noChangeArrowheads="1"/>
          </p:cNvSpPr>
          <p:nvPr>
            <p:ph type="body" idx="1"/>
          </p:nvPr>
        </p:nvSpPr>
        <p:spPr>
          <a:xfrm>
            <a:off x="822325" y="885825"/>
            <a:ext cx="7800974" cy="4571999"/>
          </a:xfrm>
          <a:ln>
            <a:solidFill>
              <a:schemeClr val="bg1"/>
            </a:solidFill>
          </a:ln>
        </p:spPr>
        <p:txBody>
          <a:bodyPr/>
          <a:lstStyle/>
          <a:p>
            <a:pPr>
              <a:lnSpc>
                <a:spcPct val="90000"/>
              </a:lnSpc>
              <a:buFontTx/>
              <a:buNone/>
              <a:defRPr/>
            </a:pPr>
            <a:r>
              <a:rPr lang="en-US" sz="2600" i="1" dirty="0"/>
              <a:t>Components of effective mentorship:</a:t>
            </a:r>
          </a:p>
          <a:p>
            <a:pPr>
              <a:lnSpc>
                <a:spcPct val="90000"/>
              </a:lnSpc>
              <a:buNone/>
              <a:defRPr/>
            </a:pPr>
            <a:r>
              <a:rPr lang="en-US" sz="2400" i="1" dirty="0"/>
              <a:t>Support Functions. </a:t>
            </a:r>
            <a:r>
              <a:rPr lang="en-US" sz="2400" dirty="0"/>
              <a:t>Effective mentorship provides psychosocial and career support, as well as networking opportunities tailored to the needs, interests, and priorities of mentees. </a:t>
            </a:r>
          </a:p>
          <a:p>
            <a:pPr>
              <a:lnSpc>
                <a:spcPct val="90000"/>
              </a:lnSpc>
              <a:buNone/>
              <a:defRPr/>
            </a:pPr>
            <a:r>
              <a:rPr lang="en-US" sz="2400" i="1" dirty="0"/>
              <a:t>Trust.</a:t>
            </a:r>
            <a:r>
              <a:rPr lang="en-US" sz="2400" dirty="0"/>
              <a:t> Trust develops when mentors and mentees work together to identify and respond to their mutual goals, needs, and priorities, which can change over time and thus require adjustment. </a:t>
            </a:r>
          </a:p>
          <a:p>
            <a:pPr>
              <a:lnSpc>
                <a:spcPct val="90000"/>
              </a:lnSpc>
              <a:buNone/>
              <a:defRPr/>
            </a:pPr>
            <a:r>
              <a:rPr lang="en-US" sz="2400" i="1" dirty="0"/>
              <a:t>Self-reflection.</a:t>
            </a:r>
            <a:r>
              <a:rPr lang="en-US" sz="2400" dirty="0"/>
              <a:t> Effective mentorship entails critical and honest self-reflection at multiple stages of the mentorship process. </a:t>
            </a:r>
          </a:p>
          <a:p>
            <a:pPr>
              <a:lnSpc>
                <a:spcPct val="90000"/>
              </a:lnSpc>
              <a:buNone/>
              <a:defRPr/>
            </a:pPr>
            <a:r>
              <a:rPr lang="en-US" sz="2400" i="1" dirty="0"/>
              <a:t>Expectations.</a:t>
            </a:r>
            <a:r>
              <a:rPr lang="en-US" sz="2400" dirty="0"/>
              <a:t> Effective mentorship involves mentors stating expectations explicitly and the creation of a safe space for mentees to make their expectations explicit. </a:t>
            </a:r>
          </a:p>
          <a:p>
            <a:pPr>
              <a:lnSpc>
                <a:spcPct val="90000"/>
              </a:lnSpc>
              <a:buNone/>
              <a:defRPr/>
            </a:pPr>
            <a:r>
              <a:rPr lang="en-US" sz="2400" i="1" dirty="0"/>
              <a:t>Education.</a:t>
            </a:r>
            <a:r>
              <a:rPr lang="en-US" sz="2400" dirty="0"/>
              <a:t> Mentorship is a learned skill, and mentorship education influences mentor and mentee attitudes, self-efficacy, and behaviors.</a:t>
            </a:r>
          </a:p>
          <a:p>
            <a:pPr>
              <a:lnSpc>
                <a:spcPct val="90000"/>
              </a:lnSpc>
              <a:buNone/>
              <a:defRPr/>
            </a:pPr>
            <a:endParaRPr lang="en-US" sz="2600" dirty="0"/>
          </a:p>
        </p:txBody>
      </p:sp>
      <p:pic>
        <p:nvPicPr>
          <p:cNvPr id="3" name="Picture 2" descr="Background pattern&#10;&#10;Description automatically generated">
            <a:extLst>
              <a:ext uri="{FF2B5EF4-FFF2-40B4-BE49-F238E27FC236}">
                <a16:creationId xmlns:a16="http://schemas.microsoft.com/office/drawing/2014/main" id="{2E155CA5-CD1B-7F4B-849B-F064F0F7EEEC}"/>
              </a:ext>
            </a:extLst>
          </p:cNvPr>
          <p:cNvPicPr>
            <a:picLocks noChangeAspect="1"/>
          </p:cNvPicPr>
          <p:nvPr/>
        </p:nvPicPr>
        <p:blipFill>
          <a:blip r:embed="rId3"/>
          <a:stretch>
            <a:fillRect/>
          </a:stretch>
        </p:blipFill>
        <p:spPr>
          <a:xfrm>
            <a:off x="8434354" y="6075255"/>
            <a:ext cx="965231" cy="1379208"/>
          </a:xfrm>
          <a:prstGeom prst="rect">
            <a:avLst/>
          </a:prstGeom>
        </p:spPr>
      </p:pic>
    </p:spTree>
    <p:extLst>
      <p:ext uri="{BB962C8B-B14F-4D97-AF65-F5344CB8AC3E}">
        <p14:creationId xmlns:p14="http://schemas.microsoft.com/office/powerpoint/2010/main" val="3986022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Getting it:</a:t>
            </a:r>
          </a:p>
        </p:txBody>
      </p:sp>
      <p:sp>
        <p:nvSpPr>
          <p:cNvPr id="321539" name="Rectangle 3"/>
          <p:cNvSpPr>
            <a:spLocks noGrp="1" noChangeArrowheads="1"/>
          </p:cNvSpPr>
          <p:nvPr>
            <p:ph type="body" idx="1"/>
          </p:nvPr>
        </p:nvSpPr>
        <p:spPr>
          <a:xfrm>
            <a:off x="712352" y="885825"/>
            <a:ext cx="7750370" cy="5445125"/>
          </a:xfrm>
          <a:ln>
            <a:solidFill>
              <a:schemeClr val="bg1"/>
            </a:solidFill>
          </a:ln>
        </p:spPr>
        <p:txBody>
          <a:bodyPr/>
          <a:lstStyle/>
          <a:p>
            <a:pPr>
              <a:lnSpc>
                <a:spcPct val="90000"/>
              </a:lnSpc>
              <a:buFontTx/>
              <a:buNone/>
              <a:defRPr/>
            </a:pPr>
            <a:r>
              <a:rPr lang="en-US" sz="2600" i="1" dirty="0"/>
              <a:t>Having effective mentoring in your career: </a:t>
            </a:r>
            <a:r>
              <a:rPr lang="en-US" sz="2600" dirty="0"/>
              <a:t>One of the NAP report recommendations is: “</a:t>
            </a:r>
            <a:r>
              <a:rPr lang="en-US" sz="2400" dirty="0"/>
              <a:t>Institutional leadership should support policies, procedures, and other infrastructure that allow mentees to engage in mentoring relationships with multiple individuals within and outside of their home department, program, or institution, such as professional societies, external conferences, learning communities, and online networks, with the ultimate goal of providing more comprehensive mentorship support.”</a:t>
            </a:r>
          </a:p>
          <a:p>
            <a:pPr>
              <a:lnSpc>
                <a:spcPct val="90000"/>
              </a:lnSpc>
              <a:buFontTx/>
              <a:buNone/>
              <a:defRPr/>
            </a:pPr>
            <a:r>
              <a:rPr lang="en-US" sz="2400" dirty="0"/>
              <a:t>So you should expect an institution to help you by having a mentor or mentoring committee from your Department/College, have cross-institution mechanisms to share concerns with peers and with those with differing experiences, and support time to participate in formal and informal professional society mentoring activities (e.g. Project NeXT, SMB Mentoring, ESA mentoring chains).  </a:t>
            </a:r>
            <a:endParaRPr lang="en-US" sz="2400" i="1" dirty="0"/>
          </a:p>
          <a:p>
            <a:pPr>
              <a:lnSpc>
                <a:spcPct val="90000"/>
              </a:lnSpc>
              <a:buFontTx/>
              <a:buNone/>
              <a:defRPr/>
            </a:pPr>
            <a:endParaRPr lang="en-US" sz="2600" i="1" dirty="0"/>
          </a:p>
        </p:txBody>
      </p:sp>
      <p:sp>
        <p:nvSpPr>
          <p:cNvPr id="2" name="TextBox 1">
            <a:extLst>
              <a:ext uri="{FF2B5EF4-FFF2-40B4-BE49-F238E27FC236}">
                <a16:creationId xmlns:a16="http://schemas.microsoft.com/office/drawing/2014/main" id="{FA030F06-D833-7C4F-B5A2-ED41AB0BC4C3}"/>
              </a:ext>
            </a:extLst>
          </p:cNvPr>
          <p:cNvSpPr txBox="1"/>
          <p:nvPr/>
        </p:nvSpPr>
        <p:spPr>
          <a:xfrm>
            <a:off x="822325" y="6384637"/>
            <a:ext cx="7800974" cy="1323439"/>
          </a:xfrm>
          <a:prstGeom prst="rect">
            <a:avLst/>
          </a:prstGeom>
          <a:noFill/>
        </p:spPr>
        <p:txBody>
          <a:bodyPr wrap="square" rtlCol="0">
            <a:spAutoFit/>
          </a:bodyPr>
          <a:lstStyle/>
          <a:p>
            <a:r>
              <a:rPr lang="en-US" sz="1600" dirty="0"/>
              <a:t>Project </a:t>
            </a:r>
            <a:r>
              <a:rPr lang="en-US" sz="1600" dirty="0" err="1"/>
              <a:t>NExT</a:t>
            </a:r>
            <a:r>
              <a:rPr lang="en-US" sz="1600" dirty="0"/>
              <a:t> – MAA </a:t>
            </a:r>
            <a:r>
              <a:rPr lang="en-US" sz="1600" dirty="0">
                <a:hlinkClick r:id="rId3"/>
              </a:rPr>
              <a:t>https://www.maa.org/programs-and-communities/professional-development/project-next</a:t>
            </a:r>
            <a:endParaRPr lang="en-US" sz="1600" dirty="0"/>
          </a:p>
          <a:p>
            <a:r>
              <a:rPr lang="en-US" sz="1600" dirty="0"/>
              <a:t>SMB - </a:t>
            </a:r>
            <a:r>
              <a:rPr lang="en-US" sz="1600" dirty="0">
                <a:hlinkClick r:id="rId4"/>
              </a:rPr>
              <a:t>https://www.smb.org/mentorship-program/</a:t>
            </a:r>
            <a:endParaRPr lang="en-US" sz="1600" dirty="0"/>
          </a:p>
          <a:p>
            <a:r>
              <a:rPr lang="en-US" sz="1600" dirty="0"/>
              <a:t>ESA - </a:t>
            </a:r>
            <a:r>
              <a:rPr lang="en-US" sz="1600" dirty="0">
                <a:hlinkClick r:id="rId5"/>
              </a:rPr>
              <a:t>https://www.esa.org/earlycareer/resources-2/early-career-mentoring-program/</a:t>
            </a:r>
            <a:endParaRPr lang="en-US" sz="1600" dirty="0"/>
          </a:p>
          <a:p>
            <a:endParaRPr lang="en-US" sz="1600" dirty="0"/>
          </a:p>
        </p:txBody>
      </p:sp>
    </p:spTree>
    <p:extLst>
      <p:ext uri="{BB962C8B-B14F-4D97-AF65-F5344CB8AC3E}">
        <p14:creationId xmlns:p14="http://schemas.microsoft.com/office/powerpoint/2010/main" val="838216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Getting it:</a:t>
            </a:r>
          </a:p>
        </p:txBody>
      </p:sp>
      <p:sp>
        <p:nvSpPr>
          <p:cNvPr id="321539" name="Rectangle 3"/>
          <p:cNvSpPr>
            <a:spLocks noGrp="1" noChangeArrowheads="1"/>
          </p:cNvSpPr>
          <p:nvPr>
            <p:ph type="body" idx="1"/>
          </p:nvPr>
        </p:nvSpPr>
        <p:spPr>
          <a:xfrm>
            <a:off x="734817" y="1058862"/>
            <a:ext cx="7750370" cy="5445125"/>
          </a:xfrm>
          <a:ln>
            <a:solidFill>
              <a:schemeClr val="bg1"/>
            </a:solidFill>
          </a:ln>
        </p:spPr>
        <p:txBody>
          <a:bodyPr/>
          <a:lstStyle/>
          <a:p>
            <a:pPr>
              <a:lnSpc>
                <a:spcPct val="90000"/>
              </a:lnSpc>
              <a:buFontTx/>
              <a:buNone/>
              <a:defRPr/>
            </a:pPr>
            <a:r>
              <a:rPr lang="en-US" sz="2600" i="1" dirty="0"/>
              <a:t>Having effective mentoring in your career: </a:t>
            </a:r>
            <a:r>
              <a:rPr lang="en-US" sz="2600" dirty="0"/>
              <a:t>A mentor from your department is one way to help with challenges of a first position. What you should expect from this is regular feedback on grant proposals, teaching plans, dealing with others in the unit, prioritizing your effort. It may be appropriate to ask for comments on articles you plan to submit, depending upon the mentor’s expertise. </a:t>
            </a:r>
          </a:p>
          <a:p>
            <a:pPr>
              <a:lnSpc>
                <a:spcPct val="90000"/>
              </a:lnSpc>
              <a:buFontTx/>
              <a:buNone/>
              <a:defRPr/>
            </a:pPr>
            <a:r>
              <a:rPr lang="en-US" sz="2600" i="1" dirty="0"/>
              <a:t>Being careful with your mentors: </a:t>
            </a:r>
            <a:r>
              <a:rPr lang="en-US" sz="2600" dirty="0"/>
              <a:t>They are in a potentially uncomfortable situation in both providing guidance and at the same time being required to be honest with colleagues. So do not place them in situations that might cause them concern (e.g. regularly bitching about problems they have no capacity to address, such as personal interactions with others in the unit). You need to keep them as your advocate. </a:t>
            </a:r>
            <a:endParaRPr lang="en-US" sz="2400" dirty="0"/>
          </a:p>
          <a:p>
            <a:pPr>
              <a:lnSpc>
                <a:spcPct val="90000"/>
              </a:lnSpc>
              <a:buFontTx/>
              <a:buNone/>
              <a:defRPr/>
            </a:pPr>
            <a:endParaRPr lang="en-US" sz="2600" i="1" dirty="0"/>
          </a:p>
        </p:txBody>
      </p:sp>
    </p:spTree>
    <p:extLst>
      <p:ext uri="{BB962C8B-B14F-4D97-AF65-F5344CB8AC3E}">
        <p14:creationId xmlns:p14="http://schemas.microsoft.com/office/powerpoint/2010/main" val="636212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Giving it:</a:t>
            </a:r>
          </a:p>
        </p:txBody>
      </p:sp>
      <p:pic>
        <p:nvPicPr>
          <p:cNvPr id="6" name="Picture 5" descr="Graphical user interface, text, application&#10;&#10;Description automatically generated">
            <a:extLst>
              <a:ext uri="{FF2B5EF4-FFF2-40B4-BE49-F238E27FC236}">
                <a16:creationId xmlns:a16="http://schemas.microsoft.com/office/drawing/2014/main" id="{33167147-F579-3743-B1A7-BC48AA21DF0B}"/>
              </a:ext>
            </a:extLst>
          </p:cNvPr>
          <p:cNvPicPr>
            <a:picLocks noChangeAspect="1"/>
          </p:cNvPicPr>
          <p:nvPr/>
        </p:nvPicPr>
        <p:blipFill>
          <a:blip r:embed="rId3"/>
          <a:stretch>
            <a:fillRect/>
          </a:stretch>
        </p:blipFill>
        <p:spPr>
          <a:xfrm>
            <a:off x="0" y="2181225"/>
            <a:ext cx="9445625" cy="4596970"/>
          </a:xfrm>
          <a:prstGeom prst="rect">
            <a:avLst/>
          </a:prstGeom>
        </p:spPr>
      </p:pic>
      <p:sp>
        <p:nvSpPr>
          <p:cNvPr id="7" name="TextBox 6">
            <a:extLst>
              <a:ext uri="{FF2B5EF4-FFF2-40B4-BE49-F238E27FC236}">
                <a16:creationId xmlns:a16="http://schemas.microsoft.com/office/drawing/2014/main" id="{4663BFB7-5DBC-F242-99BE-236B3A6189D3}"/>
              </a:ext>
            </a:extLst>
          </p:cNvPr>
          <p:cNvSpPr txBox="1"/>
          <p:nvPr/>
        </p:nvSpPr>
        <p:spPr>
          <a:xfrm>
            <a:off x="2589212" y="6981825"/>
            <a:ext cx="7086600" cy="461665"/>
          </a:xfrm>
          <a:prstGeom prst="rect">
            <a:avLst/>
          </a:prstGeom>
          <a:noFill/>
        </p:spPr>
        <p:txBody>
          <a:bodyPr wrap="square" rtlCol="0">
            <a:spAutoFit/>
          </a:bodyPr>
          <a:lstStyle/>
          <a:p>
            <a:r>
              <a:rPr lang="en-US" sz="2400" dirty="0" err="1"/>
              <a:t>Graduate.asu.edu</a:t>
            </a:r>
            <a:r>
              <a:rPr lang="en-US" sz="2400" dirty="0"/>
              <a:t>/mentoring</a:t>
            </a:r>
          </a:p>
        </p:txBody>
      </p:sp>
      <p:sp>
        <p:nvSpPr>
          <p:cNvPr id="8" name="TextBox 7">
            <a:extLst>
              <a:ext uri="{FF2B5EF4-FFF2-40B4-BE49-F238E27FC236}">
                <a16:creationId xmlns:a16="http://schemas.microsoft.com/office/drawing/2014/main" id="{F2DF6638-3835-754A-B165-3FD0F4200551}"/>
              </a:ext>
            </a:extLst>
          </p:cNvPr>
          <p:cNvSpPr txBox="1"/>
          <p:nvPr/>
        </p:nvSpPr>
        <p:spPr>
          <a:xfrm>
            <a:off x="454024" y="796230"/>
            <a:ext cx="8534401" cy="1200329"/>
          </a:xfrm>
          <a:prstGeom prst="rect">
            <a:avLst/>
          </a:prstGeom>
          <a:noFill/>
        </p:spPr>
        <p:txBody>
          <a:bodyPr wrap="square" rtlCol="0">
            <a:spAutoFit/>
          </a:bodyPr>
          <a:lstStyle/>
          <a:p>
            <a:r>
              <a:rPr lang="en-US" sz="2400" b="0" dirty="0"/>
              <a:t>One of the criteria you will be evaluated upon as a faculty member is how effectively you mentor students (and colleagues). Much of the guidance on this applies outside academia too.</a:t>
            </a:r>
          </a:p>
        </p:txBody>
      </p:sp>
    </p:spTree>
    <p:extLst>
      <p:ext uri="{BB962C8B-B14F-4D97-AF65-F5344CB8AC3E}">
        <p14:creationId xmlns:p14="http://schemas.microsoft.com/office/powerpoint/2010/main" val="15088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455612" y="-104775"/>
            <a:ext cx="8029575" cy="1260475"/>
          </a:xfrm>
        </p:spPr>
        <p:txBody>
          <a:bodyPr/>
          <a:lstStyle/>
          <a:p>
            <a:pPr>
              <a:defRPr/>
            </a:pPr>
            <a:r>
              <a:rPr lang="en-US" sz="4000" b="1" dirty="0">
                <a:solidFill>
                  <a:srgbClr val="000090"/>
                </a:solidFill>
              </a:rPr>
              <a:t>Mentoring: Giving it:</a:t>
            </a:r>
          </a:p>
        </p:txBody>
      </p:sp>
      <p:pic>
        <p:nvPicPr>
          <p:cNvPr id="5" name="Picture 4" descr="Timeline&#10;&#10;Description automatically generated">
            <a:extLst>
              <a:ext uri="{FF2B5EF4-FFF2-40B4-BE49-F238E27FC236}">
                <a16:creationId xmlns:a16="http://schemas.microsoft.com/office/drawing/2014/main" id="{782C44F9-87B1-B54C-BFDB-CCBCE76AFF9A}"/>
              </a:ext>
            </a:extLst>
          </p:cNvPr>
          <p:cNvPicPr>
            <a:picLocks noChangeAspect="1"/>
          </p:cNvPicPr>
          <p:nvPr/>
        </p:nvPicPr>
        <p:blipFill>
          <a:blip r:embed="rId3"/>
          <a:stretch>
            <a:fillRect/>
          </a:stretch>
        </p:blipFill>
        <p:spPr>
          <a:xfrm>
            <a:off x="304005" y="885825"/>
            <a:ext cx="8837613" cy="6261049"/>
          </a:xfrm>
          <a:prstGeom prst="rect">
            <a:avLst/>
          </a:prstGeom>
        </p:spPr>
      </p:pic>
    </p:spTree>
    <p:extLst>
      <p:ext uri="{BB962C8B-B14F-4D97-AF65-F5344CB8AC3E}">
        <p14:creationId xmlns:p14="http://schemas.microsoft.com/office/powerpoint/2010/main" val="3713824065"/>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16207</TotalTime>
  <Words>1443</Words>
  <Application>Microsoft Macintosh PowerPoint</Application>
  <PresentationFormat>Custom</PresentationFormat>
  <Paragraphs>73</Paragraphs>
  <Slides>12</Slides>
  <Notes>12</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12</vt:i4>
      </vt:variant>
    </vt:vector>
  </HeadingPairs>
  <TitlesOfParts>
    <vt:vector size="14" baseType="lpstr">
      <vt:lpstr>Times New Roman</vt:lpstr>
      <vt:lpstr>Blank Presentation</vt:lpstr>
      <vt:lpstr>EEB 504 and EEB 607 - Spring 2021 - Careers in Academia: How to Enhance your Chances for Success</vt:lpstr>
      <vt:lpstr>Outline of course topics:</vt:lpstr>
      <vt:lpstr>Moving after the First Position:</vt:lpstr>
      <vt:lpstr>Moving after the First Position:</vt:lpstr>
      <vt:lpstr>Moving Later in your Career:</vt:lpstr>
      <vt:lpstr>Moving Outside Academia:</vt:lpstr>
      <vt:lpstr>Mentoring: Getting and Giving:</vt:lpstr>
      <vt:lpstr>Mentoring: Getting and Giving:</vt:lpstr>
      <vt:lpstr>Mentoring: Getting it:</vt:lpstr>
      <vt:lpstr>Mentoring: Getting it:</vt:lpstr>
      <vt:lpstr>Mentoring: Giving it:</vt:lpstr>
      <vt:lpstr>Mentoring: Giving it:</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836</cp:revision>
  <cp:lastPrinted>2001-07-31T20:27:52Z</cp:lastPrinted>
  <dcterms:created xsi:type="dcterms:W3CDTF">2001-07-27T14:29:20Z</dcterms:created>
  <dcterms:modified xsi:type="dcterms:W3CDTF">2021-03-29T03:10:49Z</dcterms:modified>
</cp:coreProperties>
</file>