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handoutMasterIdLst>
    <p:handoutMasterId r:id="rId12"/>
  </p:handoutMasterIdLst>
  <p:sldIdLst>
    <p:sldId id="474" r:id="rId2"/>
    <p:sldId id="944" r:id="rId3"/>
    <p:sldId id="958" r:id="rId4"/>
    <p:sldId id="946" r:id="rId5"/>
    <p:sldId id="980" r:id="rId6"/>
    <p:sldId id="981" r:id="rId7"/>
    <p:sldId id="982" r:id="rId8"/>
    <p:sldId id="983" r:id="rId9"/>
    <p:sldId id="962" r:id="rId10"/>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64"/>
    <p:restoredTop sz="94593"/>
  </p:normalViewPr>
  <p:slideViewPr>
    <p:cSldViewPr>
      <p:cViewPr varScale="1">
        <p:scale>
          <a:sx n="106" d="100"/>
          <a:sy n="106" d="100"/>
        </p:scale>
        <p:origin x="1192" y="176"/>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3163517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2088333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1230300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2056520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604506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7.xml"/><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a14="http://schemas.microsoft.com/office/drawing/2010/main" xmlns="">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Course Introduction: </a:t>
            </a:r>
          </a:p>
          <a:p>
            <a:pPr algn="l" defTabSz="971435">
              <a:defRPr/>
            </a:pPr>
            <a:r>
              <a:rPr lang="en-US" sz="3000" b="0" kern="0" dirty="0">
                <a:cs typeface="+mn-cs"/>
              </a:rPr>
              <a:t>Expectations of participants </a:t>
            </a:r>
          </a:p>
          <a:p>
            <a:pPr algn="l" defTabSz="971435">
              <a:defRPr/>
            </a:pPr>
            <a:r>
              <a:rPr lang="en-US" sz="3000" b="0" kern="0" dirty="0">
                <a:cs typeface="+mn-cs"/>
              </a:rPr>
              <a:t>Topics to be covered</a:t>
            </a:r>
          </a:p>
          <a:p>
            <a:pPr algn="l" defTabSz="971435">
              <a:defRPr/>
            </a:pPr>
            <a:r>
              <a:rPr lang="en-US" sz="3000" b="0" kern="0" dirty="0">
                <a:cs typeface="+mn-cs"/>
              </a:rPr>
              <a:t>Individual Development Plan</a:t>
            </a:r>
          </a:p>
          <a:p>
            <a:pPr algn="l" defTabSz="971435">
              <a:defRPr/>
            </a:pPr>
            <a:r>
              <a:rPr lang="en-US" sz="3000" b="0" kern="0" dirty="0">
                <a:cs typeface="+mn-cs"/>
              </a:rPr>
              <a:t>Basics of higher education institutions </a:t>
            </a:r>
          </a:p>
          <a:p>
            <a:pPr defTabSz="971435">
              <a:defRPr/>
            </a:pPr>
            <a:endParaRPr lang="en-US" sz="3000" b="0" kern="0" dirty="0">
              <a:solidFill>
                <a:srgbClr val="FFFF66"/>
              </a:solidFill>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5045"/>
            <a:ext cx="9445625" cy="6308180"/>
          </a:xfrm>
          <a:prstGeom prst="rect">
            <a:avLst/>
          </a:prstGeom>
        </p:spPr>
      </p:pic>
      <p:sp>
        <p:nvSpPr>
          <p:cNvPr id="3" name="TextBox 2">
            <a:extLst>
              <a:ext uri="{FF2B5EF4-FFF2-40B4-BE49-F238E27FC236}">
                <a16:creationId xmlns:a16="http://schemas.microsoft.com/office/drawing/2014/main" id="{8D1D0D68-9C2F-8940-B079-3EE610264242}"/>
              </a:ext>
            </a:extLst>
          </p:cNvPr>
          <p:cNvSpPr txBox="1"/>
          <p:nvPr/>
        </p:nvSpPr>
        <p:spPr>
          <a:xfrm>
            <a:off x="1751012" y="15541"/>
            <a:ext cx="6629400" cy="584775"/>
          </a:xfrm>
          <a:prstGeom prst="rect">
            <a:avLst/>
          </a:prstGeom>
          <a:noFill/>
        </p:spPr>
        <p:txBody>
          <a:bodyPr wrap="square" rtlCol="0">
            <a:spAutoFit/>
          </a:bodyPr>
          <a:lstStyle/>
          <a:p>
            <a:r>
              <a:rPr lang="en-US" sz="3200" dirty="0"/>
              <a:t>What this seminar is not about</a:t>
            </a:r>
          </a:p>
        </p:txBody>
      </p:sp>
    </p:spTree>
    <p:extLst>
      <p:ext uri="{BB962C8B-B14F-4D97-AF65-F5344CB8AC3E}">
        <p14:creationId xmlns:p14="http://schemas.microsoft.com/office/powerpoint/2010/main" val="525771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12" y="123825"/>
            <a:ext cx="3277931" cy="52863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088" y="1876425"/>
            <a:ext cx="2679700" cy="43688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3788" y="352425"/>
            <a:ext cx="3037019" cy="4580191"/>
          </a:xfrm>
          <a:prstGeom prst="rect">
            <a:avLst/>
          </a:prstGeom>
        </p:spPr>
      </p:pic>
      <p:sp>
        <p:nvSpPr>
          <p:cNvPr id="2" name="TextBox 1">
            <a:extLst>
              <a:ext uri="{FF2B5EF4-FFF2-40B4-BE49-F238E27FC236}">
                <a16:creationId xmlns:a16="http://schemas.microsoft.com/office/drawing/2014/main" id="{2833B5E5-A32F-A248-B49D-227FD66C5FB5}"/>
              </a:ext>
            </a:extLst>
          </p:cNvPr>
          <p:cNvSpPr txBox="1"/>
          <p:nvPr/>
        </p:nvSpPr>
        <p:spPr>
          <a:xfrm>
            <a:off x="608012" y="6372225"/>
            <a:ext cx="8077200" cy="954107"/>
          </a:xfrm>
          <a:prstGeom prst="rect">
            <a:avLst/>
          </a:prstGeom>
          <a:noFill/>
        </p:spPr>
        <p:txBody>
          <a:bodyPr wrap="square" rtlCol="0">
            <a:spAutoFit/>
          </a:bodyPr>
          <a:lstStyle/>
          <a:p>
            <a:r>
              <a:rPr lang="en-US" sz="2800" dirty="0"/>
              <a:t>Some of what is in these are topics we will discuss, but mostly we will focus on careers</a:t>
            </a:r>
          </a:p>
        </p:txBody>
      </p:sp>
    </p:spTree>
    <p:extLst>
      <p:ext uri="{BB962C8B-B14F-4D97-AF65-F5344CB8AC3E}">
        <p14:creationId xmlns:p14="http://schemas.microsoft.com/office/powerpoint/2010/main" val="1687441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Your feedback on these topics:</a:t>
            </a:r>
          </a:p>
        </p:txBody>
      </p:sp>
      <p:sp>
        <p:nvSpPr>
          <p:cNvPr id="321539" name="Rectangle 3"/>
          <p:cNvSpPr>
            <a:spLocks noGrp="1" noChangeArrowheads="1"/>
          </p:cNvSpPr>
          <p:nvPr>
            <p:ph type="body" idx="1"/>
          </p:nvPr>
        </p:nvSpPr>
        <p:spPr>
          <a:xfrm>
            <a:off x="708024" y="1266825"/>
            <a:ext cx="8029575" cy="4461933"/>
          </a:xfrm>
          <a:ln>
            <a:solidFill>
              <a:schemeClr val="bg1"/>
            </a:solidFill>
          </a:ln>
        </p:spPr>
        <p:txBody>
          <a:bodyPr/>
          <a:lstStyle/>
          <a:p>
            <a:pPr>
              <a:lnSpc>
                <a:spcPct val="90000"/>
              </a:lnSpc>
              <a:buFontTx/>
              <a:buNone/>
              <a:defRPr/>
            </a:pPr>
            <a:r>
              <a:rPr lang="en-US" sz="3200" dirty="0"/>
              <a:t>I expect that you have already had exposure to some aspects of these topics such as writing a basic funding proposal, giving talks and posters, and teaching pedagogy.</a:t>
            </a:r>
          </a:p>
          <a:p>
            <a:pPr>
              <a:lnSpc>
                <a:spcPct val="90000"/>
              </a:lnSpc>
              <a:buFontTx/>
              <a:buNone/>
              <a:defRPr/>
            </a:pPr>
            <a:r>
              <a:rPr lang="en-US" sz="3200" dirty="0"/>
              <a:t>It would be helpful to have your assessment of what you have seen in these topics (e.g. the entire process of writing funding proposals vs. the basics of a good proposal) so that we can prioritize discussions for this term.</a:t>
            </a:r>
          </a:p>
          <a:p>
            <a:pPr>
              <a:lnSpc>
                <a:spcPct val="90000"/>
              </a:lnSpc>
              <a:buFontTx/>
              <a:buNone/>
              <a:defRPr/>
            </a:pPr>
            <a:endParaRPr lang="en-US" sz="3200" b="1" dirty="0"/>
          </a:p>
        </p:txBody>
      </p:sp>
    </p:spTree>
    <p:extLst>
      <p:ext uri="{BB962C8B-B14F-4D97-AF65-F5344CB8AC3E}">
        <p14:creationId xmlns:p14="http://schemas.microsoft.com/office/powerpoint/2010/main" val="347492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Basic tenet of this seminar:</a:t>
            </a:r>
          </a:p>
        </p:txBody>
      </p:sp>
      <p:sp>
        <p:nvSpPr>
          <p:cNvPr id="321539" name="Rectangle 3"/>
          <p:cNvSpPr>
            <a:spLocks noGrp="1" noChangeArrowheads="1"/>
          </p:cNvSpPr>
          <p:nvPr>
            <p:ph type="body" idx="1"/>
          </p:nvPr>
        </p:nvSpPr>
        <p:spPr>
          <a:xfrm>
            <a:off x="608012" y="885825"/>
            <a:ext cx="8029575" cy="4461933"/>
          </a:xfrm>
          <a:ln>
            <a:solidFill>
              <a:schemeClr val="bg1"/>
            </a:solidFill>
          </a:ln>
        </p:spPr>
        <p:txBody>
          <a:bodyPr/>
          <a:lstStyle/>
          <a:p>
            <a:pPr>
              <a:lnSpc>
                <a:spcPct val="90000"/>
              </a:lnSpc>
              <a:buFontTx/>
              <a:buNone/>
              <a:defRPr/>
            </a:pPr>
            <a:r>
              <a:rPr lang="en-US" sz="3000" dirty="0"/>
              <a:t>There are those in positions in academia that essentially ignore most all of the topics listed, do not care to be knowledgeable about the organizational structure of their institution, and just wish to do their work. They can certainly be successful while ignoring most everything we will discuss.</a:t>
            </a:r>
          </a:p>
          <a:p>
            <a:pPr>
              <a:lnSpc>
                <a:spcPct val="90000"/>
              </a:lnSpc>
              <a:buFontTx/>
              <a:buNone/>
              <a:defRPr/>
            </a:pPr>
            <a:r>
              <a:rPr lang="en-US" sz="3000" dirty="0"/>
              <a:t>The tenet of this seminar is that knowledge is power, that you can more readily prepare yourself for success in an academic position if you are knowledgeable, and that there are internal “political” issues at every higher education institution that you might best be served by being prepared to deal with. </a:t>
            </a:r>
          </a:p>
          <a:p>
            <a:pPr>
              <a:lnSpc>
                <a:spcPct val="90000"/>
              </a:lnSpc>
              <a:buFontTx/>
              <a:buNone/>
              <a:defRPr/>
            </a:pPr>
            <a:r>
              <a:rPr lang="en-US" sz="3000" dirty="0"/>
              <a:t>Example: </a:t>
            </a:r>
            <a:r>
              <a:rPr lang="en-US" sz="3000" dirty="0" err="1"/>
              <a:t>NIMBioS</a:t>
            </a:r>
            <a:endParaRPr lang="en-US" sz="3000" dirty="0"/>
          </a:p>
        </p:txBody>
      </p:sp>
    </p:spTree>
    <p:extLst>
      <p:ext uri="{BB962C8B-B14F-4D97-AF65-F5344CB8AC3E}">
        <p14:creationId xmlns:p14="http://schemas.microsoft.com/office/powerpoint/2010/main" val="2877979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Individual Development Plan:</a:t>
            </a:r>
          </a:p>
        </p:txBody>
      </p:sp>
      <p:sp>
        <p:nvSpPr>
          <p:cNvPr id="321539" name="Rectangle 3"/>
          <p:cNvSpPr>
            <a:spLocks noGrp="1" noChangeArrowheads="1"/>
          </p:cNvSpPr>
          <p:nvPr>
            <p:ph type="body" idx="1"/>
          </p:nvPr>
        </p:nvSpPr>
        <p:spPr>
          <a:xfrm>
            <a:off x="608012" y="885825"/>
            <a:ext cx="8029575" cy="4461933"/>
          </a:xfrm>
          <a:ln>
            <a:solidFill>
              <a:schemeClr val="bg1"/>
            </a:solidFill>
          </a:ln>
        </p:spPr>
        <p:txBody>
          <a:bodyPr/>
          <a:lstStyle/>
          <a:p>
            <a:pPr>
              <a:lnSpc>
                <a:spcPct val="90000"/>
              </a:lnSpc>
              <a:buFontTx/>
              <a:buNone/>
              <a:defRPr/>
            </a:pPr>
            <a:r>
              <a:rPr lang="en-US" sz="3000" dirty="0"/>
              <a:t>The concept here is that it will assist you in your consideration of your career by being proactive about what your objectives are, what your strengths and values are, and what processes you might follow to help you get where you want to be. A typical interview question is “where do you want to be in 5-years” and an IDP is one method to help you address this in a somewhat formalized manner. There are a variety of tools available to assist (not to mention “life coaches” and your graduate mentors serve in that role to some extent), but I suggest starting with the tools available through AAAS Science Careers. </a:t>
            </a:r>
          </a:p>
        </p:txBody>
      </p:sp>
    </p:spTree>
    <p:extLst>
      <p:ext uri="{BB962C8B-B14F-4D97-AF65-F5344CB8AC3E}">
        <p14:creationId xmlns:p14="http://schemas.microsoft.com/office/powerpoint/2010/main" val="1786286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Content Placeholder 6" descr="Graphical user interface, text, application, email&#10;&#10;Description automatically generated">
            <a:extLst>
              <a:ext uri="{FF2B5EF4-FFF2-40B4-BE49-F238E27FC236}">
                <a16:creationId xmlns:a16="http://schemas.microsoft.com/office/drawing/2014/main" id="{AAFE5B5B-8D7F-8D4F-914E-B9E5653E920E}"/>
              </a:ext>
            </a:extLst>
          </p:cNvPr>
          <p:cNvPicPr>
            <a:picLocks noGrp="1" noChangeAspect="1"/>
          </p:cNvPicPr>
          <p:nvPr>
            <p:ph idx="1"/>
          </p:nvPr>
        </p:nvPicPr>
        <p:blipFill>
          <a:blip r:embed="rId3"/>
          <a:stretch>
            <a:fillRect/>
          </a:stretch>
        </p:blipFill>
        <p:spPr>
          <a:xfrm>
            <a:off x="131839" y="428625"/>
            <a:ext cx="9181945" cy="6080919"/>
          </a:xfrm>
        </p:spPr>
      </p:pic>
    </p:spTree>
    <p:extLst>
      <p:ext uri="{BB962C8B-B14F-4D97-AF65-F5344CB8AC3E}">
        <p14:creationId xmlns:p14="http://schemas.microsoft.com/office/powerpoint/2010/main" val="768575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30188" y="0"/>
            <a:ext cx="8029575" cy="1260475"/>
          </a:xfrm>
        </p:spPr>
        <p:txBody>
          <a:bodyPr/>
          <a:lstStyle/>
          <a:p>
            <a:pPr>
              <a:defRPr/>
            </a:pPr>
            <a:r>
              <a:rPr lang="en-US" sz="4000" b="1" dirty="0">
                <a:solidFill>
                  <a:srgbClr val="000090"/>
                </a:solidFill>
              </a:rPr>
              <a:t>Types of Institutions:</a:t>
            </a:r>
          </a:p>
        </p:txBody>
      </p:sp>
      <p:sp>
        <p:nvSpPr>
          <p:cNvPr id="321539" name="Rectangle 3"/>
          <p:cNvSpPr>
            <a:spLocks noGrp="1" noChangeArrowheads="1"/>
          </p:cNvSpPr>
          <p:nvPr>
            <p:ph type="body" idx="1"/>
          </p:nvPr>
        </p:nvSpPr>
        <p:spPr>
          <a:xfrm>
            <a:off x="1141412" y="1038225"/>
            <a:ext cx="8029575" cy="5757333"/>
          </a:xfrm>
          <a:ln>
            <a:solidFill>
              <a:schemeClr val="bg1"/>
            </a:solidFill>
          </a:ln>
        </p:spPr>
        <p:txBody>
          <a:bodyPr/>
          <a:lstStyle/>
          <a:p>
            <a:pPr>
              <a:lnSpc>
                <a:spcPct val="90000"/>
              </a:lnSpc>
              <a:buFontTx/>
              <a:buNone/>
              <a:defRPr/>
            </a:pPr>
            <a:r>
              <a:rPr lang="en-US" sz="3000" dirty="0"/>
              <a:t>Private/Public </a:t>
            </a:r>
          </a:p>
          <a:p>
            <a:pPr>
              <a:lnSpc>
                <a:spcPct val="90000"/>
              </a:lnSpc>
              <a:buFontTx/>
              <a:buNone/>
              <a:defRPr/>
            </a:pPr>
            <a:r>
              <a:rPr lang="en-US" sz="3000" dirty="0"/>
              <a:t>Systems</a:t>
            </a:r>
          </a:p>
          <a:p>
            <a:pPr>
              <a:lnSpc>
                <a:spcPct val="90000"/>
              </a:lnSpc>
              <a:buFontTx/>
              <a:buNone/>
              <a:defRPr/>
            </a:pPr>
            <a:r>
              <a:rPr lang="en-US" sz="3000" dirty="0"/>
              <a:t>Non-profit/For profit </a:t>
            </a:r>
          </a:p>
          <a:p>
            <a:pPr>
              <a:lnSpc>
                <a:spcPct val="90000"/>
              </a:lnSpc>
              <a:buFontTx/>
              <a:buNone/>
              <a:defRPr/>
            </a:pPr>
            <a:r>
              <a:rPr lang="en-US" sz="3000" dirty="0"/>
              <a:t>R1, 2, 3 Carnegie </a:t>
            </a:r>
          </a:p>
          <a:p>
            <a:pPr>
              <a:lnSpc>
                <a:spcPct val="90000"/>
              </a:lnSpc>
              <a:buFontTx/>
              <a:buNone/>
              <a:defRPr/>
            </a:pPr>
            <a:r>
              <a:rPr lang="en-US" sz="3000" dirty="0"/>
              <a:t>Comprehensive</a:t>
            </a:r>
          </a:p>
          <a:p>
            <a:pPr>
              <a:lnSpc>
                <a:spcPct val="90000"/>
              </a:lnSpc>
              <a:buFontTx/>
              <a:buNone/>
              <a:defRPr/>
            </a:pPr>
            <a:r>
              <a:rPr lang="en-US" sz="3000" dirty="0"/>
              <a:t>Land-grant </a:t>
            </a:r>
          </a:p>
          <a:p>
            <a:pPr>
              <a:lnSpc>
                <a:spcPct val="90000"/>
              </a:lnSpc>
              <a:buFontTx/>
              <a:buNone/>
              <a:defRPr/>
            </a:pPr>
            <a:r>
              <a:rPr lang="en-US" sz="3000" dirty="0"/>
              <a:t>4 year (PUI) – Primarily Undergraduate </a:t>
            </a:r>
          </a:p>
          <a:p>
            <a:pPr>
              <a:lnSpc>
                <a:spcPct val="90000"/>
              </a:lnSpc>
              <a:buFontTx/>
              <a:buNone/>
              <a:defRPr/>
            </a:pPr>
            <a:r>
              <a:rPr lang="en-US" sz="3000" dirty="0"/>
              <a:t>2 year (Community College)</a:t>
            </a:r>
          </a:p>
          <a:p>
            <a:pPr>
              <a:lnSpc>
                <a:spcPct val="90000"/>
              </a:lnSpc>
              <a:buFontTx/>
              <a:buNone/>
              <a:defRPr/>
            </a:pPr>
            <a:r>
              <a:rPr lang="en-US" sz="3000" dirty="0"/>
              <a:t>MSI – Minority-serving, HBCU, Tribal</a:t>
            </a:r>
          </a:p>
          <a:p>
            <a:pPr>
              <a:lnSpc>
                <a:spcPct val="90000"/>
              </a:lnSpc>
              <a:buFontTx/>
              <a:buNone/>
              <a:defRPr/>
            </a:pPr>
            <a:r>
              <a:rPr lang="en-US" sz="3000" dirty="0"/>
              <a:t>College (specialty, Arts, Graduate, Medical)</a:t>
            </a:r>
          </a:p>
          <a:p>
            <a:pPr>
              <a:lnSpc>
                <a:spcPct val="90000"/>
              </a:lnSpc>
              <a:buFontTx/>
              <a:buNone/>
              <a:defRPr/>
            </a:pPr>
            <a:r>
              <a:rPr lang="en-US" sz="3000" dirty="0"/>
              <a:t>Liberal Arts</a:t>
            </a:r>
          </a:p>
          <a:p>
            <a:pPr>
              <a:lnSpc>
                <a:spcPct val="90000"/>
              </a:lnSpc>
              <a:buFontTx/>
              <a:buNone/>
              <a:defRPr/>
            </a:pPr>
            <a:r>
              <a:rPr lang="en-US" sz="3000" dirty="0"/>
              <a:t>Alternative</a:t>
            </a:r>
          </a:p>
          <a:p>
            <a:pPr>
              <a:lnSpc>
                <a:spcPct val="90000"/>
              </a:lnSpc>
              <a:buFontTx/>
              <a:buNone/>
              <a:defRPr/>
            </a:pPr>
            <a:endParaRPr lang="en-US" sz="3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203124603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10189</TotalTime>
  <Words>586</Words>
  <Application>Microsoft Macintosh PowerPoint</Application>
  <PresentationFormat>Custom</PresentationFormat>
  <Paragraphs>58</Paragraphs>
  <Slides>9</Slides>
  <Notes>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9</vt:i4>
      </vt:variant>
    </vt:vector>
  </HeadingPairs>
  <TitlesOfParts>
    <vt:vector size="11" baseType="lpstr">
      <vt:lpstr>Times New Roman</vt:lpstr>
      <vt:lpstr>Blank Presentation</vt:lpstr>
      <vt:lpstr>EEB 504 and EEB 607 - Spring 2021 - Careers in Academia: How to Enhance your Chances for Success</vt:lpstr>
      <vt:lpstr>PowerPoint Presentation</vt:lpstr>
      <vt:lpstr>PowerPoint Presentation</vt:lpstr>
      <vt:lpstr>Outline of course topics:</vt:lpstr>
      <vt:lpstr>Your feedback on these topics:</vt:lpstr>
      <vt:lpstr>Basic tenet of this seminar:</vt:lpstr>
      <vt:lpstr>Individual Development Plan:</vt:lpstr>
      <vt:lpstr>PowerPoint Presentation</vt:lpstr>
      <vt:lpstr>Types of Institutions:</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696</cp:revision>
  <cp:lastPrinted>2001-07-31T20:27:52Z</cp:lastPrinted>
  <dcterms:created xsi:type="dcterms:W3CDTF">2001-07-27T14:29:20Z</dcterms:created>
  <dcterms:modified xsi:type="dcterms:W3CDTF">2021-01-27T06:12:43Z</dcterms:modified>
</cp:coreProperties>
</file>