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jpg" ContentType="image/jpeg"/>
  <Default Extension="gif" ContentType="image/gi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811"/>
    <p:restoredTop sz="94588"/>
  </p:normalViewPr>
  <p:slideViewPr>
    <p:cSldViewPr snapToGrid="0" snapToObjects="1">
      <p:cViewPr varScale="1">
        <p:scale>
          <a:sx n="99" d="100"/>
          <a:sy n="99" d="100"/>
        </p:scale>
        <p:origin x="200" y="8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570BF4-34EC-2643-B085-AA3505EF4085}" type="datetimeFigureOut">
              <a:rPr lang="en-US" smtClean="0"/>
              <a:t>9/4/19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B3D87E-7558-F048-814C-C0796FC44E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790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D34CC-3E85-7F43-A27A-766D0EAA792F}" type="datetimeFigureOut">
              <a:rPr lang="en-US" smtClean="0"/>
              <a:t>9/4/19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586E8-E92A-FF46-ACBA-C88BC773DD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4299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D34CC-3E85-7F43-A27A-766D0EAA792F}" type="datetimeFigureOut">
              <a:rPr lang="en-US" smtClean="0"/>
              <a:t>9/4/19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586E8-E92A-FF46-ACBA-C88BC773DD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7953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D34CC-3E85-7F43-A27A-766D0EAA792F}" type="datetimeFigureOut">
              <a:rPr lang="en-US" smtClean="0"/>
              <a:t>9/4/19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586E8-E92A-FF46-ACBA-C88BC773DD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245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D34CC-3E85-7F43-A27A-766D0EAA792F}" type="datetimeFigureOut">
              <a:rPr lang="en-US" smtClean="0"/>
              <a:t>9/4/19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586E8-E92A-FF46-ACBA-C88BC773DD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697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D34CC-3E85-7F43-A27A-766D0EAA792F}" type="datetimeFigureOut">
              <a:rPr lang="en-US" smtClean="0"/>
              <a:t>9/4/19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586E8-E92A-FF46-ACBA-C88BC773DD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9719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D34CC-3E85-7F43-A27A-766D0EAA792F}" type="datetimeFigureOut">
              <a:rPr lang="en-US" smtClean="0"/>
              <a:t>9/4/19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586E8-E92A-FF46-ACBA-C88BC773DD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785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D34CC-3E85-7F43-A27A-766D0EAA792F}" type="datetimeFigureOut">
              <a:rPr lang="en-US" smtClean="0"/>
              <a:t>9/4/19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586E8-E92A-FF46-ACBA-C88BC773DD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1691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D34CC-3E85-7F43-A27A-766D0EAA792F}" type="datetimeFigureOut">
              <a:rPr lang="en-US" smtClean="0"/>
              <a:t>9/4/19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586E8-E92A-FF46-ACBA-C88BC773DD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0872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D34CC-3E85-7F43-A27A-766D0EAA792F}" type="datetimeFigureOut">
              <a:rPr lang="en-US" smtClean="0"/>
              <a:t>9/4/19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586E8-E92A-FF46-ACBA-C88BC773DD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5862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D34CC-3E85-7F43-A27A-766D0EAA792F}" type="datetimeFigureOut">
              <a:rPr lang="en-US" smtClean="0"/>
              <a:t>9/4/19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586E8-E92A-FF46-ACBA-C88BC773DD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2133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D34CC-3E85-7F43-A27A-766D0EAA792F}" type="datetimeFigureOut">
              <a:rPr lang="en-US" smtClean="0"/>
              <a:t>9/4/19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586E8-E92A-FF46-ACBA-C88BC773DD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19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8D34CC-3E85-7F43-A27A-766D0EAA792F}" type="datetimeFigureOut">
              <a:rPr lang="en-US" smtClean="0"/>
              <a:t>9/4/19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4586E8-E92A-FF46-ACBA-C88BC773DD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929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gi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Relationship Id="rId3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gif"/><Relationship Id="rId3" Type="http://schemas.openxmlformats.org/officeDocument/2006/relationships/image" Target="../media/image9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4" Type="http://schemas.openxmlformats.org/officeDocument/2006/relationships/image" Target="../media/image12.jpg"/><Relationship Id="rId5" Type="http://schemas.openxmlformats.org/officeDocument/2006/relationships/image" Target="../media/image13.jpg"/><Relationship Id="rId6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Intro to Mathematical Theories of Everything</a:t>
            </a:r>
            <a:br>
              <a:rPr lang="en-US" dirty="0" smtClean="0"/>
            </a:br>
            <a:r>
              <a:rPr lang="en-US" i="1" dirty="0" smtClean="0"/>
              <a:t>Some Big Ideas of Applied Math over the Past century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7179939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John </a:t>
            </a:r>
            <a:r>
              <a:rPr lang="en-US" smtClean="0"/>
              <a:t>Von Neumann </a:t>
            </a:r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90688"/>
            <a:ext cx="2794000" cy="36449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8143" y="1577601"/>
            <a:ext cx="2794000" cy="42164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7400" y="1930400"/>
            <a:ext cx="2984500" cy="2984500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418490" y="537093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Oskar </a:t>
            </a:r>
            <a:r>
              <a:rPr lang="en-US" dirty="0" err="1" smtClean="0"/>
              <a:t>Morganstern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68779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Norbert Weiner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9576" y="1924485"/>
            <a:ext cx="2794000" cy="3860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1637" y="1724155"/>
            <a:ext cx="2724259" cy="4261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560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Richard Bellman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1998" y="2189967"/>
            <a:ext cx="2794000" cy="34925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2714" y="1690688"/>
            <a:ext cx="2766959" cy="4261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0659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Rene Thom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078" y="1916134"/>
            <a:ext cx="2247900" cy="3251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6471" y="1014607"/>
            <a:ext cx="5039769" cy="5267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1658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people whose work will be making appearances in this seminar</a:t>
            </a:r>
            <a:endParaRPr lang="en-US" dirty="0"/>
          </a:p>
        </p:txBody>
      </p:sp>
      <p:pic>
        <p:nvPicPr>
          <p:cNvPr id="6" name="Picture 5" descr="Stuart_Kauffma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098" y="1843884"/>
            <a:ext cx="1871222" cy="2601992"/>
          </a:xfrm>
          <a:prstGeom prst="rect">
            <a:avLst/>
          </a:prstGeom>
        </p:spPr>
      </p:pic>
      <p:pic>
        <p:nvPicPr>
          <p:cNvPr id="7" name="Picture 6" descr="stephen.wolfram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6060" y="1083811"/>
            <a:ext cx="3076222" cy="206106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95098" y="4599072"/>
            <a:ext cx="25356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smtClean="0"/>
              <a:t>Stu Kauffman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7874917" y="3150743"/>
            <a:ext cx="25356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Steve Wolfram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10085989" y="6204352"/>
            <a:ext cx="25356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Chris Langton</a:t>
            </a:r>
            <a:endParaRPr lang="en-US" sz="24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1942" y="1892302"/>
            <a:ext cx="2320600" cy="371891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913373" y="5675373"/>
            <a:ext cx="27291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smtClean="0"/>
              <a:t>John Maynard Smith</a:t>
            </a:r>
            <a:endParaRPr lang="en-US" sz="2400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1141" y="3633824"/>
            <a:ext cx="2452411" cy="2612932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359775" y="6289588"/>
            <a:ext cx="15151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smtClean="0"/>
              <a:t>Bob May</a:t>
            </a:r>
            <a:endParaRPr lang="en-US" sz="2400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5630" y="3338531"/>
            <a:ext cx="1934655" cy="2865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297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vocabulary that arises:</a:t>
            </a:r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974835" y="2005998"/>
            <a:ext cx="4826875" cy="41425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Emergent behavior</a:t>
            </a:r>
          </a:p>
          <a:p>
            <a:r>
              <a:rPr lang="en-US" dirty="0" smtClean="0"/>
              <a:t>Complicated vs. complex</a:t>
            </a:r>
          </a:p>
          <a:p>
            <a:r>
              <a:rPr lang="en-US" dirty="0" smtClean="0"/>
              <a:t>Chaotic dynamics</a:t>
            </a:r>
          </a:p>
          <a:p>
            <a:r>
              <a:rPr lang="en-US" dirty="0" smtClean="0"/>
              <a:t>Bifurcations</a:t>
            </a:r>
          </a:p>
          <a:p>
            <a:r>
              <a:rPr lang="en-US" dirty="0" smtClean="0"/>
              <a:t>Edge of </a:t>
            </a:r>
            <a:r>
              <a:rPr lang="en-US" dirty="0" smtClean="0"/>
              <a:t>chaos</a:t>
            </a:r>
          </a:p>
          <a:p>
            <a:r>
              <a:rPr lang="en-US" dirty="0" smtClean="0"/>
              <a:t>Strange attractors</a:t>
            </a:r>
            <a:endParaRPr lang="en-US" dirty="0" smtClean="0"/>
          </a:p>
          <a:p>
            <a:r>
              <a:rPr lang="en-US" dirty="0" smtClean="0"/>
              <a:t>Cooperation</a:t>
            </a:r>
          </a:p>
          <a:p>
            <a:r>
              <a:rPr lang="en-US" dirty="0" smtClean="0"/>
              <a:t>Artificial life</a:t>
            </a:r>
          </a:p>
          <a:p>
            <a:r>
              <a:rPr lang="en-US" dirty="0" smtClean="0"/>
              <a:t>Boolean networks</a:t>
            </a:r>
          </a:p>
          <a:p>
            <a:r>
              <a:rPr lang="en-US" dirty="0" smtClean="0"/>
              <a:t>Cellular automata</a:t>
            </a:r>
          </a:p>
          <a:p>
            <a:r>
              <a:rPr lang="en-US" dirty="0" smtClean="0"/>
              <a:t>Evolutionary algorithm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6096000" y="2005998"/>
            <a:ext cx="5428593" cy="41184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Computationally irreducible</a:t>
            </a:r>
          </a:p>
          <a:p>
            <a:r>
              <a:rPr lang="en-US" dirty="0" smtClean="0"/>
              <a:t>The </a:t>
            </a:r>
            <a:r>
              <a:rPr lang="en-US" dirty="0"/>
              <a:t>a</a:t>
            </a:r>
            <a:r>
              <a:rPr lang="en-US" dirty="0" smtClean="0"/>
              <a:t>djacent possible</a:t>
            </a:r>
          </a:p>
          <a:p>
            <a:r>
              <a:rPr lang="en-US" dirty="0" smtClean="0"/>
              <a:t>Neural nets</a:t>
            </a:r>
          </a:p>
          <a:p>
            <a:r>
              <a:rPr lang="en-US" dirty="0" smtClean="0"/>
              <a:t>Predictability</a:t>
            </a:r>
          </a:p>
          <a:p>
            <a:r>
              <a:rPr lang="en-US" dirty="0" smtClean="0"/>
              <a:t>Information processing</a:t>
            </a:r>
          </a:p>
          <a:p>
            <a:r>
              <a:rPr lang="en-US" dirty="0" smtClean="0"/>
              <a:t>Sensitive dependence</a:t>
            </a:r>
          </a:p>
          <a:p>
            <a:r>
              <a:rPr lang="en-US" dirty="0" smtClean="0"/>
              <a:t>Fractal</a:t>
            </a:r>
          </a:p>
          <a:p>
            <a:r>
              <a:rPr lang="en-US" dirty="0" smtClean="0"/>
              <a:t>Nash solution</a:t>
            </a:r>
          </a:p>
          <a:p>
            <a:r>
              <a:rPr lang="en-US" dirty="0" smtClean="0"/>
              <a:t>Turing machine</a:t>
            </a:r>
          </a:p>
          <a:p>
            <a:r>
              <a:rPr lang="en-US" dirty="0" smtClean="0"/>
              <a:t>Self-organized criticality</a:t>
            </a:r>
          </a:p>
          <a:p>
            <a:r>
              <a:rPr lang="en-US" dirty="0" smtClean="0"/>
              <a:t>Complex adaptive </a:t>
            </a:r>
            <a:r>
              <a:rPr lang="en-US" dirty="0" smtClean="0"/>
              <a:t>systems</a:t>
            </a:r>
          </a:p>
          <a:p>
            <a:r>
              <a:rPr lang="en-US" dirty="0" smtClean="0"/>
              <a:t>Phase locking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0173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9731" y="177125"/>
            <a:ext cx="10515600" cy="1325563"/>
          </a:xfrm>
        </p:spPr>
        <p:txBody>
          <a:bodyPr/>
          <a:lstStyle/>
          <a:p>
            <a:r>
              <a:rPr lang="en-US" dirty="0" smtClean="0"/>
              <a:t>Game Theory: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828801" y="1266205"/>
            <a:ext cx="8308427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Game classifications:</a:t>
            </a:r>
          </a:p>
          <a:p>
            <a:r>
              <a:rPr lang="en-US" dirty="0" smtClean="0"/>
              <a:t>	Non-Cooperative</a:t>
            </a:r>
          </a:p>
          <a:p>
            <a:r>
              <a:rPr lang="en-US" dirty="0"/>
              <a:t>	</a:t>
            </a:r>
            <a:r>
              <a:rPr lang="en-US" dirty="0" smtClean="0"/>
              <a:t>Cooperative</a:t>
            </a:r>
          </a:p>
          <a:p>
            <a:r>
              <a:rPr lang="en-US" dirty="0"/>
              <a:t>	</a:t>
            </a:r>
            <a:r>
              <a:rPr lang="en-US" dirty="0" smtClean="0"/>
              <a:t>2-person game</a:t>
            </a:r>
          </a:p>
          <a:p>
            <a:r>
              <a:rPr lang="en-US" dirty="0"/>
              <a:t>	</a:t>
            </a:r>
            <a:r>
              <a:rPr lang="en-US" dirty="0" smtClean="0"/>
              <a:t>n-person game</a:t>
            </a:r>
          </a:p>
          <a:p>
            <a:r>
              <a:rPr lang="en-US" dirty="0"/>
              <a:t>	G</a:t>
            </a:r>
            <a:r>
              <a:rPr lang="en-US" dirty="0" smtClean="0"/>
              <a:t>ames against nature</a:t>
            </a:r>
          </a:p>
          <a:p>
            <a:r>
              <a:rPr lang="en-US" dirty="0" smtClean="0"/>
              <a:t>	Zero-sum or non-zero sum</a:t>
            </a:r>
          </a:p>
          <a:p>
            <a:r>
              <a:rPr lang="en-US" dirty="0"/>
              <a:t>	</a:t>
            </a:r>
            <a:r>
              <a:rPr lang="en-US" dirty="0" smtClean="0"/>
              <a:t>Many others – imperfect information, sequential, differential</a:t>
            </a:r>
          </a:p>
          <a:p>
            <a:r>
              <a:rPr lang="en-US" dirty="0" smtClean="0"/>
              <a:t>Game representations:</a:t>
            </a:r>
          </a:p>
          <a:p>
            <a:r>
              <a:rPr lang="en-US" dirty="0"/>
              <a:t>	</a:t>
            </a:r>
            <a:r>
              <a:rPr lang="en-US" dirty="0" smtClean="0"/>
              <a:t>Extensive form (tree)</a:t>
            </a:r>
          </a:p>
          <a:p>
            <a:r>
              <a:rPr lang="en-US" dirty="0"/>
              <a:t>	</a:t>
            </a:r>
            <a:r>
              <a:rPr lang="en-US" dirty="0" smtClean="0"/>
              <a:t>Normal form (payoff  or utility and strategy set)</a:t>
            </a:r>
          </a:p>
          <a:p>
            <a:r>
              <a:rPr lang="en-US" dirty="0"/>
              <a:t>	</a:t>
            </a:r>
            <a:r>
              <a:rPr lang="en-US" dirty="0" smtClean="0"/>
              <a:t>Characteristic function (cooperative games)</a:t>
            </a:r>
          </a:p>
          <a:p>
            <a:r>
              <a:rPr lang="en-US" dirty="0" smtClean="0"/>
              <a:t>Solution concepts:</a:t>
            </a:r>
          </a:p>
          <a:p>
            <a:r>
              <a:rPr lang="en-US" dirty="0"/>
              <a:t>	</a:t>
            </a:r>
            <a:r>
              <a:rPr lang="en-US" dirty="0" smtClean="0"/>
              <a:t>Minimax</a:t>
            </a:r>
          </a:p>
          <a:p>
            <a:r>
              <a:rPr lang="en-US" dirty="0"/>
              <a:t>	</a:t>
            </a:r>
            <a:r>
              <a:rPr lang="en-US" dirty="0" smtClean="0"/>
              <a:t>Pure vs mixed strategy</a:t>
            </a:r>
          </a:p>
          <a:p>
            <a:r>
              <a:rPr lang="en-US" dirty="0"/>
              <a:t>	</a:t>
            </a:r>
            <a:r>
              <a:rPr lang="en-US" dirty="0" smtClean="0"/>
              <a:t>Nash equilibrium</a:t>
            </a:r>
          </a:p>
          <a:p>
            <a:r>
              <a:rPr lang="en-US" dirty="0"/>
              <a:t>	</a:t>
            </a:r>
            <a:r>
              <a:rPr lang="en-US" dirty="0" smtClean="0"/>
              <a:t>Core  and Shapley value (cooperative games)</a:t>
            </a:r>
          </a:p>
          <a:p>
            <a:r>
              <a:rPr lang="en-US" dirty="0"/>
              <a:t>	</a:t>
            </a:r>
            <a:r>
              <a:rPr lang="en-US" dirty="0" smtClean="0"/>
              <a:t>Evolutionary stable strategy</a:t>
            </a:r>
          </a:p>
          <a:p>
            <a:r>
              <a:rPr lang="en-US" dirty="0"/>
              <a:t>	</a:t>
            </a:r>
            <a:endParaRPr lang="en-US" dirty="0" smtClean="0"/>
          </a:p>
          <a:p>
            <a:r>
              <a:rPr lang="en-US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5247048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97</Words>
  <Application>Microsoft Macintosh PowerPoint</Application>
  <PresentationFormat>Widescreen</PresentationFormat>
  <Paragraphs>59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Intro to Mathematical Theories of Everything Some Big Ideas of Applied Math over the Past century</vt:lpstr>
      <vt:lpstr>John Von Neumann </vt:lpstr>
      <vt:lpstr>Norbert Weiner</vt:lpstr>
      <vt:lpstr>Richard Bellman</vt:lpstr>
      <vt:lpstr>Rene Thom</vt:lpstr>
      <vt:lpstr>Some people whose work will be making appearances in this seminar</vt:lpstr>
      <vt:lpstr>Some vocabulary that arises:</vt:lpstr>
      <vt:lpstr>Game Theory:</vt:lpstr>
    </vt:vector>
  </TitlesOfParts>
  <Company/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Some Big Ideas of Applied Math over the Past century</dc:title>
  <dc:creator>Microsoft Office User</dc:creator>
  <cp:lastModifiedBy>Lou Gross</cp:lastModifiedBy>
  <cp:revision>12</cp:revision>
  <dcterms:created xsi:type="dcterms:W3CDTF">2016-08-24T16:56:40Z</dcterms:created>
  <dcterms:modified xsi:type="dcterms:W3CDTF">2019-09-04T14:06:08Z</dcterms:modified>
</cp:coreProperties>
</file>