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77" r:id="rId2"/>
    <p:sldId id="273" r:id="rId3"/>
    <p:sldId id="305" r:id="rId4"/>
    <p:sldId id="300" r:id="rId5"/>
    <p:sldId id="274" r:id="rId6"/>
    <p:sldId id="291" r:id="rId7"/>
    <p:sldId id="290" r:id="rId8"/>
    <p:sldId id="292" r:id="rId9"/>
    <p:sldId id="275" r:id="rId10"/>
    <p:sldId id="298" r:id="rId11"/>
    <p:sldId id="293" r:id="rId12"/>
    <p:sldId id="299" r:id="rId13"/>
    <p:sldId id="296" r:id="rId14"/>
    <p:sldId id="297"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 Louis J" initials="GLJ" lastIdx="1" clrIdx="0">
    <p:extLst>
      <p:ext uri="{19B8F6BF-5375-455C-9EA6-DF929625EA0E}">
        <p15:presenceInfo xmlns:p15="http://schemas.microsoft.com/office/powerpoint/2012/main" userId="S::lgross@utk.edu::56d99857-4224-44aa-8bb9-cb76be3776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3778"/>
  </p:normalViewPr>
  <p:slideViewPr>
    <p:cSldViewPr snapToGrid="0" snapToObjects="1">
      <p:cViewPr varScale="1">
        <p:scale>
          <a:sx n="102" d="100"/>
          <a:sy n="102" d="100"/>
        </p:scale>
        <p:origin x="19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08812-BCCD-9543-BDE1-B97261427611}" type="datetimeFigureOut">
              <a:rPr lang="en-US" smtClean="0"/>
              <a:t>9/17/20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B33C4-F5A6-D64C-B472-5E105293198D}" type="slidenum">
              <a:rPr lang="en-US" smtClean="0"/>
              <a:t>‹#›</a:t>
            </a:fld>
            <a:endParaRPr lang="en-US"/>
          </a:p>
        </p:txBody>
      </p:sp>
    </p:spTree>
    <p:extLst>
      <p:ext uri="{BB962C8B-B14F-4D97-AF65-F5344CB8AC3E}">
        <p14:creationId xmlns:p14="http://schemas.microsoft.com/office/powerpoint/2010/main" val="370954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2</a:t>
            </a:fld>
            <a:endParaRPr lang="en-US"/>
          </a:p>
        </p:txBody>
      </p:sp>
    </p:spTree>
    <p:extLst>
      <p:ext uri="{BB962C8B-B14F-4D97-AF65-F5344CB8AC3E}">
        <p14:creationId xmlns:p14="http://schemas.microsoft.com/office/powerpoint/2010/main" val="747351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5</a:t>
            </a:fld>
            <a:endParaRPr lang="en-US"/>
          </a:p>
        </p:txBody>
      </p:sp>
    </p:spTree>
    <p:extLst>
      <p:ext uri="{BB962C8B-B14F-4D97-AF65-F5344CB8AC3E}">
        <p14:creationId xmlns:p14="http://schemas.microsoft.com/office/powerpoint/2010/main" val="3728163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6</a:t>
            </a:fld>
            <a:endParaRPr lang="en-US"/>
          </a:p>
        </p:txBody>
      </p:sp>
    </p:spTree>
    <p:extLst>
      <p:ext uri="{BB962C8B-B14F-4D97-AF65-F5344CB8AC3E}">
        <p14:creationId xmlns:p14="http://schemas.microsoft.com/office/powerpoint/2010/main" val="2826471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7</a:t>
            </a:fld>
            <a:endParaRPr lang="en-US"/>
          </a:p>
        </p:txBody>
      </p:sp>
    </p:spTree>
    <p:extLst>
      <p:ext uri="{BB962C8B-B14F-4D97-AF65-F5344CB8AC3E}">
        <p14:creationId xmlns:p14="http://schemas.microsoft.com/office/powerpoint/2010/main" val="3852739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8</a:t>
            </a:fld>
            <a:endParaRPr lang="en-US"/>
          </a:p>
        </p:txBody>
      </p:sp>
    </p:spTree>
    <p:extLst>
      <p:ext uri="{BB962C8B-B14F-4D97-AF65-F5344CB8AC3E}">
        <p14:creationId xmlns:p14="http://schemas.microsoft.com/office/powerpoint/2010/main" val="3969955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99078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5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D7A24D-02F1-0D40-9F43-8EE6978048E0}" type="datetimeFigureOut">
              <a:rPr lang="en-US" smtClean="0"/>
              <a:t>9/17/20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4548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D7A24D-02F1-0D40-9F43-8EE6978048E0}" type="datetimeFigureOut">
              <a:rPr lang="en-US" smtClean="0"/>
              <a:t>9/17/20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0643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D7A24D-02F1-0D40-9F43-8EE6978048E0}" type="datetimeFigureOut">
              <a:rPr lang="en-US" smtClean="0"/>
              <a:t>9/17/20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8090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D7A24D-02F1-0D40-9F43-8EE6978048E0}" type="datetimeFigureOut">
              <a:rPr lang="en-US" smtClean="0"/>
              <a:t>9/17/20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70463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7A24D-02F1-0D40-9F43-8EE6978048E0}" type="datetimeFigureOut">
              <a:rPr lang="en-US" smtClean="0"/>
              <a:t>9/17/20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71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9/17/20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81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9/17/20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34440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1653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51699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7A24D-02F1-0D40-9F43-8EE6978048E0}" type="datetimeFigureOut">
              <a:rPr lang="en-US" smtClean="0"/>
              <a:t>9/17/20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AF662-3B32-6148-ACEC-981A337A9BFD}" type="slidenum">
              <a:rPr lang="en-US" smtClean="0"/>
              <a:t>‹#›</a:t>
            </a:fld>
            <a:endParaRPr lang="en-US"/>
          </a:p>
        </p:txBody>
      </p:sp>
    </p:spTree>
    <p:extLst>
      <p:ext uri="{BB962C8B-B14F-4D97-AF65-F5344CB8AC3E}">
        <p14:creationId xmlns:p14="http://schemas.microsoft.com/office/powerpoint/2010/main" val="1340647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hyperlink" Target="https://doi.org/10.1093/ije/dyg289"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85471" y="1591251"/>
            <a:ext cx="7782540" cy="5109091"/>
          </a:xfrm>
          <a:prstGeom prst="rect">
            <a:avLst/>
          </a:prstGeom>
          <a:noFill/>
        </p:spPr>
        <p:txBody>
          <a:bodyPr wrap="square" rtlCol="0">
            <a:spAutoFit/>
          </a:bodyPr>
          <a:lstStyle/>
          <a:p>
            <a:r>
              <a:rPr lang="en-US" sz="2200" b="1" i="1" dirty="0"/>
              <a:t>Classification</a:t>
            </a:r>
            <a:r>
              <a:rPr lang="en-US" sz="2200" dirty="0"/>
              <a:t> – the process by which objects (data elements) are placed into groups. The object is to place similar objects into identifiable and interpretable classes that can be differentiated from neighboring classes. Taxonomy is an example – assigning a collection of specimens to species, genera, families, etc. The objective is the same no matter whether the characteristics of the specimens used are genetic traits, genetic sequences, morphology, etc. </a:t>
            </a:r>
          </a:p>
          <a:p>
            <a:r>
              <a:rPr lang="en-US" sz="2200" dirty="0"/>
              <a:t>This process is distinct from </a:t>
            </a:r>
            <a:r>
              <a:rPr lang="en-US" sz="2200" i="1" dirty="0"/>
              <a:t>ordination</a:t>
            </a:r>
            <a:r>
              <a:rPr lang="en-US" sz="2200" dirty="0"/>
              <a:t> – separating observations or samples along gradients of some environmental variable (e.g. elevation, moisture, temperature, latitude, etc.) which is typically continuous. Ordination identifies patterns within gradients while classification focuses on the endpoints or extremes of the gradients in ecology. </a:t>
            </a:r>
          </a:p>
          <a:p>
            <a:endParaRPr lang="en-US" dirty="0"/>
          </a:p>
        </p:txBody>
      </p:sp>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756557" y="595133"/>
            <a:ext cx="7630886" cy="870857"/>
          </a:xfrm>
        </p:spPr>
        <p:txBody>
          <a:bodyPr>
            <a:normAutofit fontScale="90000"/>
          </a:bodyPr>
          <a:lstStyle/>
          <a:p>
            <a:r>
              <a:rPr lang="en-US" sz="2800" b="1" dirty="0"/>
              <a:t>Math/EEB 589 - Mathematics of Machine Learning Methods in Ecology and Environmental Science</a:t>
            </a:r>
            <a:br>
              <a:rPr lang="en-US" sz="2800" b="1" dirty="0"/>
            </a:br>
            <a:r>
              <a:rPr lang="en-US" sz="2800" b="1" dirty="0"/>
              <a:t>Overview of the Classification Problem</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22454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912798" y="3059668"/>
            <a:ext cx="2785731" cy="369332"/>
          </a:xfrm>
          <a:prstGeom prst="rect">
            <a:avLst/>
          </a:prstGeom>
          <a:noFill/>
        </p:spPr>
        <p:txBody>
          <a:bodyPr wrap="square" rtlCol="0">
            <a:spAutoFit/>
          </a:bodyPr>
          <a:lstStyle/>
          <a:p>
            <a:r>
              <a:rPr lang="en-US" dirty="0"/>
              <a:t>Iris versicolor</a:t>
            </a:r>
          </a:p>
        </p:txBody>
      </p:sp>
      <p:pic>
        <p:nvPicPr>
          <p:cNvPr id="5" name="Picture 4" descr="A purple flower on a plant&#10;&#10;Description automatically generated">
            <a:extLst>
              <a:ext uri="{FF2B5EF4-FFF2-40B4-BE49-F238E27FC236}">
                <a16:creationId xmlns:a16="http://schemas.microsoft.com/office/drawing/2014/main" id="{FF8C17BE-3A36-494A-82DF-7175F3792B34}"/>
              </a:ext>
            </a:extLst>
          </p:cNvPr>
          <p:cNvPicPr>
            <a:picLocks noChangeAspect="1"/>
          </p:cNvPicPr>
          <p:nvPr/>
        </p:nvPicPr>
        <p:blipFill>
          <a:blip r:embed="rId3"/>
          <a:stretch>
            <a:fillRect/>
          </a:stretch>
        </p:blipFill>
        <p:spPr>
          <a:xfrm>
            <a:off x="210365" y="183560"/>
            <a:ext cx="3710281" cy="2782711"/>
          </a:xfrm>
          <a:prstGeom prst="rect">
            <a:avLst/>
          </a:prstGeom>
        </p:spPr>
      </p:pic>
      <p:pic>
        <p:nvPicPr>
          <p:cNvPr id="7" name="Picture 6" descr="A purple flower&#10;&#10;Description automatically generated">
            <a:extLst>
              <a:ext uri="{FF2B5EF4-FFF2-40B4-BE49-F238E27FC236}">
                <a16:creationId xmlns:a16="http://schemas.microsoft.com/office/drawing/2014/main" id="{160DB1FE-A21A-0540-9E62-C46AAF286D95}"/>
              </a:ext>
            </a:extLst>
          </p:cNvPr>
          <p:cNvPicPr>
            <a:picLocks noChangeAspect="1"/>
          </p:cNvPicPr>
          <p:nvPr/>
        </p:nvPicPr>
        <p:blipFill>
          <a:blip r:embed="rId4"/>
          <a:stretch>
            <a:fillRect/>
          </a:stretch>
        </p:blipFill>
        <p:spPr>
          <a:xfrm>
            <a:off x="5223355" y="183560"/>
            <a:ext cx="2785731" cy="2785731"/>
          </a:xfrm>
          <a:prstGeom prst="rect">
            <a:avLst/>
          </a:prstGeom>
        </p:spPr>
      </p:pic>
      <p:sp>
        <p:nvSpPr>
          <p:cNvPr id="8" name="TextBox 7">
            <a:extLst>
              <a:ext uri="{FF2B5EF4-FFF2-40B4-BE49-F238E27FC236}">
                <a16:creationId xmlns:a16="http://schemas.microsoft.com/office/drawing/2014/main" id="{42EE4DA3-0630-E243-9D41-FB300E12D234}"/>
              </a:ext>
            </a:extLst>
          </p:cNvPr>
          <p:cNvSpPr txBox="1"/>
          <p:nvPr/>
        </p:nvSpPr>
        <p:spPr>
          <a:xfrm>
            <a:off x="5858832" y="2981715"/>
            <a:ext cx="2785731" cy="369332"/>
          </a:xfrm>
          <a:prstGeom prst="rect">
            <a:avLst/>
          </a:prstGeom>
          <a:noFill/>
        </p:spPr>
        <p:txBody>
          <a:bodyPr wrap="square" rtlCol="0">
            <a:spAutoFit/>
          </a:bodyPr>
          <a:lstStyle/>
          <a:p>
            <a:r>
              <a:rPr lang="en-US" dirty="0"/>
              <a:t>Iris </a:t>
            </a:r>
            <a:r>
              <a:rPr lang="en-US" dirty="0" err="1"/>
              <a:t>setosa</a:t>
            </a:r>
            <a:endParaRPr lang="en-US" dirty="0"/>
          </a:p>
        </p:txBody>
      </p:sp>
      <p:pic>
        <p:nvPicPr>
          <p:cNvPr id="10" name="Picture 9" descr="A purple flower on a plant&#10;&#10;Description automatically generated">
            <a:extLst>
              <a:ext uri="{FF2B5EF4-FFF2-40B4-BE49-F238E27FC236}">
                <a16:creationId xmlns:a16="http://schemas.microsoft.com/office/drawing/2014/main" id="{DB804ECC-FE93-1E42-8057-32025F985176}"/>
              </a:ext>
            </a:extLst>
          </p:cNvPr>
          <p:cNvPicPr>
            <a:picLocks noChangeAspect="1"/>
          </p:cNvPicPr>
          <p:nvPr/>
        </p:nvPicPr>
        <p:blipFill>
          <a:blip r:embed="rId5"/>
          <a:stretch>
            <a:fillRect/>
          </a:stretch>
        </p:blipFill>
        <p:spPr>
          <a:xfrm>
            <a:off x="2642992" y="3363471"/>
            <a:ext cx="3973228" cy="2959227"/>
          </a:xfrm>
          <a:prstGeom prst="rect">
            <a:avLst/>
          </a:prstGeom>
        </p:spPr>
      </p:pic>
      <p:sp>
        <p:nvSpPr>
          <p:cNvPr id="11" name="TextBox 10">
            <a:extLst>
              <a:ext uri="{FF2B5EF4-FFF2-40B4-BE49-F238E27FC236}">
                <a16:creationId xmlns:a16="http://schemas.microsoft.com/office/drawing/2014/main" id="{2C17EC17-7902-9F41-9EBC-51DD9F50A8ED}"/>
              </a:ext>
            </a:extLst>
          </p:cNvPr>
          <p:cNvSpPr txBox="1"/>
          <p:nvPr/>
        </p:nvSpPr>
        <p:spPr>
          <a:xfrm>
            <a:off x="3920646" y="6368757"/>
            <a:ext cx="2785731" cy="369332"/>
          </a:xfrm>
          <a:prstGeom prst="rect">
            <a:avLst/>
          </a:prstGeom>
          <a:noFill/>
        </p:spPr>
        <p:txBody>
          <a:bodyPr wrap="square" rtlCol="0">
            <a:spAutoFit/>
          </a:bodyPr>
          <a:lstStyle/>
          <a:p>
            <a:r>
              <a:rPr lang="en-US" dirty="0"/>
              <a:t>Iris virginica</a:t>
            </a:r>
          </a:p>
        </p:txBody>
      </p:sp>
      <p:pic>
        <p:nvPicPr>
          <p:cNvPr id="15" name="Picture 14" descr="A person wearing a suit and tie&#10;&#10;Description automatically generated">
            <a:extLst>
              <a:ext uri="{FF2B5EF4-FFF2-40B4-BE49-F238E27FC236}">
                <a16:creationId xmlns:a16="http://schemas.microsoft.com/office/drawing/2014/main" id="{CBA50475-2EBF-0046-A4AE-04FFFEAED7E7}"/>
              </a:ext>
            </a:extLst>
          </p:cNvPr>
          <p:cNvPicPr>
            <a:picLocks noChangeAspect="1"/>
          </p:cNvPicPr>
          <p:nvPr/>
        </p:nvPicPr>
        <p:blipFill>
          <a:blip r:embed="rId6"/>
          <a:stretch>
            <a:fillRect/>
          </a:stretch>
        </p:blipFill>
        <p:spPr>
          <a:xfrm>
            <a:off x="6977338" y="3363471"/>
            <a:ext cx="2063495" cy="3106580"/>
          </a:xfrm>
          <a:prstGeom prst="rect">
            <a:avLst/>
          </a:prstGeom>
        </p:spPr>
      </p:pic>
      <p:pic>
        <p:nvPicPr>
          <p:cNvPr id="17" name="Picture 16" descr="A picture containing bird, flower, tree&#10;&#10;Description automatically generated">
            <a:extLst>
              <a:ext uri="{FF2B5EF4-FFF2-40B4-BE49-F238E27FC236}">
                <a16:creationId xmlns:a16="http://schemas.microsoft.com/office/drawing/2014/main" id="{C405A23C-08EE-6740-887B-B8FA2B5B15BE}"/>
              </a:ext>
            </a:extLst>
          </p:cNvPr>
          <p:cNvPicPr>
            <a:picLocks noChangeAspect="1"/>
          </p:cNvPicPr>
          <p:nvPr/>
        </p:nvPicPr>
        <p:blipFill>
          <a:blip r:embed="rId7"/>
          <a:stretch>
            <a:fillRect/>
          </a:stretch>
        </p:blipFill>
        <p:spPr>
          <a:xfrm>
            <a:off x="210365" y="3413324"/>
            <a:ext cx="2310684" cy="3261116"/>
          </a:xfrm>
          <a:prstGeom prst="rect">
            <a:avLst/>
          </a:prstGeom>
        </p:spPr>
      </p:pic>
    </p:spTree>
    <p:extLst>
      <p:ext uri="{BB962C8B-B14F-4D97-AF65-F5344CB8AC3E}">
        <p14:creationId xmlns:p14="http://schemas.microsoft.com/office/powerpoint/2010/main" val="377567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earing a suit and tie&#10;&#10;Description automatically generated">
            <a:extLst>
              <a:ext uri="{FF2B5EF4-FFF2-40B4-BE49-F238E27FC236}">
                <a16:creationId xmlns:a16="http://schemas.microsoft.com/office/drawing/2014/main" id="{2A57C5A9-0921-3748-8DB6-A05439289FA4}"/>
              </a:ext>
            </a:extLst>
          </p:cNvPr>
          <p:cNvPicPr>
            <a:picLocks noChangeAspect="1"/>
          </p:cNvPicPr>
          <p:nvPr/>
        </p:nvPicPr>
        <p:blipFill>
          <a:blip r:embed="rId2"/>
          <a:stretch>
            <a:fillRect/>
          </a:stretch>
        </p:blipFill>
        <p:spPr>
          <a:xfrm>
            <a:off x="413359" y="601421"/>
            <a:ext cx="2256338" cy="3396904"/>
          </a:xfrm>
          <a:prstGeom prst="rect">
            <a:avLst/>
          </a:prstGeom>
        </p:spPr>
      </p:pic>
      <p:pic>
        <p:nvPicPr>
          <p:cNvPr id="7" name="Picture 6" descr="A person wearing a suit and tie&#10;&#10;Description automatically generated">
            <a:extLst>
              <a:ext uri="{FF2B5EF4-FFF2-40B4-BE49-F238E27FC236}">
                <a16:creationId xmlns:a16="http://schemas.microsoft.com/office/drawing/2014/main" id="{57C6DEF7-EF75-E54E-9344-7EE59D412CED}"/>
              </a:ext>
            </a:extLst>
          </p:cNvPr>
          <p:cNvPicPr>
            <a:picLocks noChangeAspect="1"/>
          </p:cNvPicPr>
          <p:nvPr/>
        </p:nvPicPr>
        <p:blipFill>
          <a:blip r:embed="rId3"/>
          <a:stretch>
            <a:fillRect/>
          </a:stretch>
        </p:blipFill>
        <p:spPr>
          <a:xfrm>
            <a:off x="3184262" y="623342"/>
            <a:ext cx="2355187" cy="3396904"/>
          </a:xfrm>
          <a:prstGeom prst="rect">
            <a:avLst/>
          </a:prstGeom>
        </p:spPr>
      </p:pic>
      <p:pic>
        <p:nvPicPr>
          <p:cNvPr id="9" name="Picture 8" descr="A person wearing a suit and glasses&#10;&#10;Description automatically generated">
            <a:extLst>
              <a:ext uri="{FF2B5EF4-FFF2-40B4-BE49-F238E27FC236}">
                <a16:creationId xmlns:a16="http://schemas.microsoft.com/office/drawing/2014/main" id="{4CC65313-4E52-E846-8039-62CF3FCE9AF9}"/>
              </a:ext>
            </a:extLst>
          </p:cNvPr>
          <p:cNvPicPr>
            <a:picLocks noChangeAspect="1"/>
          </p:cNvPicPr>
          <p:nvPr/>
        </p:nvPicPr>
        <p:blipFill>
          <a:blip r:embed="rId4"/>
          <a:stretch>
            <a:fillRect/>
          </a:stretch>
        </p:blipFill>
        <p:spPr>
          <a:xfrm>
            <a:off x="5851382" y="659185"/>
            <a:ext cx="2754293" cy="3368022"/>
          </a:xfrm>
          <a:prstGeom prst="rect">
            <a:avLst/>
          </a:prstGeom>
        </p:spPr>
      </p:pic>
      <p:sp>
        <p:nvSpPr>
          <p:cNvPr id="10" name="TextBox 9">
            <a:extLst>
              <a:ext uri="{FF2B5EF4-FFF2-40B4-BE49-F238E27FC236}">
                <a16:creationId xmlns:a16="http://schemas.microsoft.com/office/drawing/2014/main" id="{03F86F1F-0ACA-3F45-93D7-9AAFE5B2670D}"/>
              </a:ext>
            </a:extLst>
          </p:cNvPr>
          <p:cNvSpPr txBox="1"/>
          <p:nvPr/>
        </p:nvSpPr>
        <p:spPr>
          <a:xfrm>
            <a:off x="6439933" y="4200364"/>
            <a:ext cx="2785731" cy="369332"/>
          </a:xfrm>
          <a:prstGeom prst="rect">
            <a:avLst/>
          </a:prstGeom>
          <a:noFill/>
        </p:spPr>
        <p:txBody>
          <a:bodyPr wrap="square" rtlCol="0">
            <a:spAutoFit/>
          </a:bodyPr>
          <a:lstStyle/>
          <a:p>
            <a:r>
              <a:rPr lang="en-US" dirty="0"/>
              <a:t>Sewell Wright</a:t>
            </a:r>
          </a:p>
        </p:txBody>
      </p:sp>
      <p:sp>
        <p:nvSpPr>
          <p:cNvPr id="11" name="TextBox 10">
            <a:extLst>
              <a:ext uri="{FF2B5EF4-FFF2-40B4-BE49-F238E27FC236}">
                <a16:creationId xmlns:a16="http://schemas.microsoft.com/office/drawing/2014/main" id="{650B0FC4-A6F0-3A40-BA1D-D0DA6CAF11C6}"/>
              </a:ext>
            </a:extLst>
          </p:cNvPr>
          <p:cNvSpPr txBox="1"/>
          <p:nvPr/>
        </p:nvSpPr>
        <p:spPr>
          <a:xfrm>
            <a:off x="3654202" y="4193403"/>
            <a:ext cx="2785731" cy="369332"/>
          </a:xfrm>
          <a:prstGeom prst="rect">
            <a:avLst/>
          </a:prstGeom>
          <a:noFill/>
        </p:spPr>
        <p:txBody>
          <a:bodyPr wrap="square" rtlCol="0">
            <a:spAutoFit/>
          </a:bodyPr>
          <a:lstStyle/>
          <a:p>
            <a:r>
              <a:rPr lang="en-US" dirty="0"/>
              <a:t>J. B. S. Haldane</a:t>
            </a:r>
          </a:p>
        </p:txBody>
      </p:sp>
      <p:sp>
        <p:nvSpPr>
          <p:cNvPr id="12" name="TextBox 11">
            <a:extLst>
              <a:ext uri="{FF2B5EF4-FFF2-40B4-BE49-F238E27FC236}">
                <a16:creationId xmlns:a16="http://schemas.microsoft.com/office/drawing/2014/main" id="{7665A27D-BED4-F547-940A-FA7021C6AD6F}"/>
              </a:ext>
            </a:extLst>
          </p:cNvPr>
          <p:cNvSpPr txBox="1"/>
          <p:nvPr/>
        </p:nvSpPr>
        <p:spPr>
          <a:xfrm>
            <a:off x="868471" y="4193403"/>
            <a:ext cx="2785731" cy="369332"/>
          </a:xfrm>
          <a:prstGeom prst="rect">
            <a:avLst/>
          </a:prstGeom>
          <a:noFill/>
        </p:spPr>
        <p:txBody>
          <a:bodyPr wrap="square" rtlCol="0">
            <a:spAutoFit/>
          </a:bodyPr>
          <a:lstStyle/>
          <a:p>
            <a:r>
              <a:rPr lang="en-US" dirty="0"/>
              <a:t>R. A. Fisher</a:t>
            </a:r>
          </a:p>
        </p:txBody>
      </p:sp>
      <p:sp>
        <p:nvSpPr>
          <p:cNvPr id="13" name="TextBox 12">
            <a:extLst>
              <a:ext uri="{FF2B5EF4-FFF2-40B4-BE49-F238E27FC236}">
                <a16:creationId xmlns:a16="http://schemas.microsoft.com/office/drawing/2014/main" id="{ED7BAA34-F6C2-2E42-9CCB-391F95AD1E28}"/>
              </a:ext>
            </a:extLst>
          </p:cNvPr>
          <p:cNvSpPr txBox="1"/>
          <p:nvPr/>
        </p:nvSpPr>
        <p:spPr>
          <a:xfrm>
            <a:off x="726510" y="5073041"/>
            <a:ext cx="7315200" cy="923330"/>
          </a:xfrm>
          <a:prstGeom prst="rect">
            <a:avLst/>
          </a:prstGeom>
          <a:noFill/>
        </p:spPr>
        <p:txBody>
          <a:bodyPr wrap="square" rtlCol="0">
            <a:spAutoFit/>
          </a:bodyPr>
          <a:lstStyle/>
          <a:p>
            <a:r>
              <a:rPr lang="en-US" dirty="0"/>
              <a:t>These three are considered the founders of The </a:t>
            </a:r>
            <a:r>
              <a:rPr lang="en-US" b="1" dirty="0"/>
              <a:t>Modern Synthesis</a:t>
            </a:r>
            <a:r>
              <a:rPr lang="en-US" b="1" baseline="30000" dirty="0"/>
              <a:t> -</a:t>
            </a:r>
            <a:r>
              <a:rPr lang="en-US" dirty="0"/>
              <a:t> the early 20th-century synthesis reconciling Darwin’s theory of evolution  and Mendel's ideas on heredity in a joint mathematical framework</a:t>
            </a:r>
          </a:p>
        </p:txBody>
      </p:sp>
    </p:spTree>
    <p:extLst>
      <p:ext uri="{BB962C8B-B14F-4D97-AF65-F5344CB8AC3E}">
        <p14:creationId xmlns:p14="http://schemas.microsoft.com/office/powerpoint/2010/main" val="3805623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9B2FF3-93BD-D34E-8A2F-8ADA91B38D5E}"/>
              </a:ext>
            </a:extLst>
          </p:cNvPr>
          <p:cNvSpPr>
            <a:spLocks noGrp="1"/>
          </p:cNvSpPr>
          <p:nvPr>
            <p:ph idx="1"/>
          </p:nvPr>
        </p:nvSpPr>
        <p:spPr>
          <a:xfrm>
            <a:off x="499475" y="1616246"/>
            <a:ext cx="7886700" cy="4834658"/>
          </a:xfrm>
        </p:spPr>
        <p:txBody>
          <a:bodyPr>
            <a:normAutofit fontScale="62500" lnSpcReduction="20000"/>
          </a:bodyPr>
          <a:lstStyle/>
          <a:p>
            <a:pPr fontAlgn="base"/>
            <a:r>
              <a:rPr lang="en-US" dirty="0"/>
              <a:t>His first substantial, and indeed seminal paper on genetics was that on </a:t>
            </a:r>
            <a:r>
              <a:rPr lang="en-US" i="1" dirty="0"/>
              <a:t>The Correlation Between Relatives on the Supposition of Mendelian Inheritance</a:t>
            </a:r>
            <a:r>
              <a:rPr lang="en-US" dirty="0"/>
              <a:t>.</a:t>
            </a:r>
            <a:r>
              <a:rPr lang="en-US" baseline="30000" dirty="0"/>
              <a:t> </a:t>
            </a:r>
            <a:r>
              <a:rPr lang="en-US" dirty="0"/>
              <a:t>(1918) The paper opens with the sentence, ‘Several attempts have already been made to interpret the well-established results of biometry in accordance with the Mendelian scheme of inheritance’. That is indeed what this paper achieved. On the first page just a few sentences further down he says:</a:t>
            </a:r>
          </a:p>
          <a:p>
            <a:pPr marL="0" indent="0" fontAlgn="base">
              <a:buNone/>
            </a:pPr>
            <a:r>
              <a:rPr lang="en-US" dirty="0"/>
              <a:t>“It is therefore desirable in </a:t>
            </a:r>
            <a:r>
              <a:rPr lang="en-US" dirty="0" err="1"/>
              <a:t>analysing</a:t>
            </a:r>
            <a:r>
              <a:rPr lang="en-US" dirty="0"/>
              <a:t> the causes of variability to deal with the square of the standard deviation as the measure of variability. We shall term this quality the Variance of the normal population to which it refers, and we may now ascribe to the constituent causes fractions or percentages of the total variance which they together produce.”</a:t>
            </a:r>
          </a:p>
          <a:p>
            <a:pPr fontAlgn="base"/>
            <a:r>
              <a:rPr lang="en-US" dirty="0"/>
              <a:t>Here in one sentence was the introduction of the word variance as it is now commonly used in statistics, and of the notion of the analysis of variance. This paper has an interesting history. It was first submitted for publication to the Royal Society of London some 2 years earlier, but rejected. It was eventually published by the Royal Society of Edinburgh through the intervention of Leonard Darwin, Charles Darwin’s youngest son and a strong influence and mentor of Fisher’s, who paid £50 towards the cost of the paper’s publication. Fisher later learnt that the referees were Karl Pearson, then Galton Professor of Eugenics at University College, and RC Punnett, the Arthur Balfour Professor of Genetics in Cambridge. He delighted to recount, as I heard him say myself, that these two rejected his paper, ‘both of whom I later succeeded’.</a:t>
            </a:r>
          </a:p>
          <a:p>
            <a:pPr marL="0" indent="0">
              <a:buNone/>
            </a:pPr>
            <a:endParaRPr lang="en-US" dirty="0"/>
          </a:p>
        </p:txBody>
      </p:sp>
      <p:sp>
        <p:nvSpPr>
          <p:cNvPr id="4" name="Rectangle 3">
            <a:extLst>
              <a:ext uri="{FF2B5EF4-FFF2-40B4-BE49-F238E27FC236}">
                <a16:creationId xmlns:a16="http://schemas.microsoft.com/office/drawing/2014/main" id="{7C9750B3-6DE8-EE4C-96C8-1F7CED4A0C8A}"/>
              </a:ext>
            </a:extLst>
          </p:cNvPr>
          <p:cNvSpPr/>
          <p:nvPr/>
        </p:nvSpPr>
        <p:spPr>
          <a:xfrm>
            <a:off x="757825" y="309678"/>
            <a:ext cx="7628350" cy="1200329"/>
          </a:xfrm>
          <a:prstGeom prst="rect">
            <a:avLst/>
          </a:prstGeom>
        </p:spPr>
        <p:txBody>
          <a:bodyPr wrap="square">
            <a:spAutoFit/>
          </a:bodyPr>
          <a:lstStyle/>
          <a:p>
            <a:pPr fontAlgn="base"/>
            <a:r>
              <a:rPr lang="en-US" b="1" dirty="0">
                <a:solidFill>
                  <a:srgbClr val="2A2A2A"/>
                </a:solidFill>
                <a:latin typeface="Merriweather"/>
              </a:rPr>
              <a:t>RA Fisher, statistician and geneticist extraordinary: a personal view </a:t>
            </a:r>
          </a:p>
          <a:p>
            <a:pPr fontAlgn="base"/>
            <a:r>
              <a:rPr lang="en-US" dirty="0">
                <a:solidFill>
                  <a:srgbClr val="006FB7"/>
                </a:solidFill>
                <a:latin typeface="inherit"/>
              </a:rPr>
              <a:t>Walter </a:t>
            </a:r>
            <a:r>
              <a:rPr lang="en-US" dirty="0" err="1">
                <a:solidFill>
                  <a:srgbClr val="006FB7"/>
                </a:solidFill>
                <a:latin typeface="inherit"/>
              </a:rPr>
              <a:t>Bodmer</a:t>
            </a:r>
            <a:endParaRPr lang="en-US" dirty="0">
              <a:solidFill>
                <a:srgbClr val="2A2A2A"/>
              </a:solidFill>
              <a:latin typeface="inherit"/>
            </a:endParaRPr>
          </a:p>
          <a:p>
            <a:pPr fontAlgn="base"/>
            <a:r>
              <a:rPr lang="en-US" i="1" dirty="0">
                <a:solidFill>
                  <a:srgbClr val="2A2A2A"/>
                </a:solidFill>
                <a:latin typeface="inherit"/>
              </a:rPr>
              <a:t>International Journal of Epidemiology</a:t>
            </a:r>
            <a:r>
              <a:rPr lang="en-US" dirty="0">
                <a:solidFill>
                  <a:srgbClr val="2A2A2A"/>
                </a:solidFill>
                <a:latin typeface="inherit"/>
              </a:rPr>
              <a:t>, Volume 32, Issue 6, December 2003, Pages 938–942, </a:t>
            </a:r>
            <a:r>
              <a:rPr lang="en-US" dirty="0">
                <a:solidFill>
                  <a:srgbClr val="006FB7"/>
                </a:solidFill>
                <a:latin typeface="inherit"/>
                <a:hlinkClick r:id="rId2"/>
              </a:rPr>
              <a:t>https://doi.org/10.1093/ije/dyg289</a:t>
            </a:r>
            <a:endParaRPr lang="en-US" b="0" i="0" u="none" strike="noStrike" dirty="0">
              <a:solidFill>
                <a:srgbClr val="2A2A2A"/>
              </a:solidFill>
              <a:effectLst/>
              <a:latin typeface="inherit"/>
            </a:endParaRPr>
          </a:p>
        </p:txBody>
      </p:sp>
    </p:spTree>
    <p:extLst>
      <p:ext uri="{BB962C8B-B14F-4D97-AF65-F5344CB8AC3E}">
        <p14:creationId xmlns:p14="http://schemas.microsoft.com/office/powerpoint/2010/main" val="249299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1283919" y="5841645"/>
            <a:ext cx="6576162" cy="646331"/>
          </a:xfrm>
          <a:prstGeom prst="rect">
            <a:avLst/>
          </a:prstGeom>
          <a:noFill/>
        </p:spPr>
        <p:txBody>
          <a:bodyPr wrap="square" rtlCol="0">
            <a:spAutoFit/>
          </a:bodyPr>
          <a:lstStyle/>
          <a:p>
            <a:r>
              <a:rPr lang="en-US" dirty="0"/>
              <a:t>Fisher, R. A. 1936. The use of multiple measurements in taxonomic problems. Annals of Eugenics </a:t>
            </a:r>
            <a:r>
              <a:rPr lang="en-US" b="1" dirty="0"/>
              <a:t>7</a:t>
            </a:r>
            <a:r>
              <a:rPr lang="en-US" dirty="0"/>
              <a:t>:179-188</a:t>
            </a:r>
          </a:p>
        </p:txBody>
      </p:sp>
      <p:pic>
        <p:nvPicPr>
          <p:cNvPr id="4" name="Picture 3" descr="A screenshot of a cell phone&#10;&#10;Description automatically generated">
            <a:extLst>
              <a:ext uri="{FF2B5EF4-FFF2-40B4-BE49-F238E27FC236}">
                <a16:creationId xmlns:a16="http://schemas.microsoft.com/office/drawing/2014/main" id="{8FFD68BD-B39F-4842-B618-851B114FD86F}"/>
              </a:ext>
            </a:extLst>
          </p:cNvPr>
          <p:cNvPicPr>
            <a:picLocks noChangeAspect="1"/>
          </p:cNvPicPr>
          <p:nvPr/>
        </p:nvPicPr>
        <p:blipFill>
          <a:blip r:embed="rId3"/>
          <a:stretch>
            <a:fillRect/>
          </a:stretch>
        </p:blipFill>
        <p:spPr>
          <a:xfrm>
            <a:off x="0" y="0"/>
            <a:ext cx="9144000" cy="5513970"/>
          </a:xfrm>
          <a:prstGeom prst="rect">
            <a:avLst/>
          </a:prstGeom>
        </p:spPr>
      </p:pic>
    </p:spTree>
    <p:extLst>
      <p:ext uri="{BB962C8B-B14F-4D97-AF65-F5344CB8AC3E}">
        <p14:creationId xmlns:p14="http://schemas.microsoft.com/office/powerpoint/2010/main" val="3600291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1283919" y="5841645"/>
            <a:ext cx="6576162" cy="646331"/>
          </a:xfrm>
          <a:prstGeom prst="rect">
            <a:avLst/>
          </a:prstGeom>
          <a:noFill/>
        </p:spPr>
        <p:txBody>
          <a:bodyPr wrap="square" rtlCol="0">
            <a:spAutoFit/>
          </a:bodyPr>
          <a:lstStyle/>
          <a:p>
            <a:r>
              <a:rPr lang="en-US" dirty="0"/>
              <a:t>Fisher, R. A. 1936. The use of multiple measurements in taxonomic problems. Annals of Eugenics </a:t>
            </a:r>
            <a:r>
              <a:rPr lang="en-US" b="1" dirty="0"/>
              <a:t>7</a:t>
            </a:r>
            <a:r>
              <a:rPr lang="en-US" dirty="0"/>
              <a:t>:179-188</a:t>
            </a:r>
          </a:p>
        </p:txBody>
      </p:sp>
      <p:pic>
        <p:nvPicPr>
          <p:cNvPr id="5" name="Picture 4" descr="A screenshot of a cell phone&#10;&#10;Description automatically generated">
            <a:extLst>
              <a:ext uri="{FF2B5EF4-FFF2-40B4-BE49-F238E27FC236}">
                <a16:creationId xmlns:a16="http://schemas.microsoft.com/office/drawing/2014/main" id="{B2A7D4BD-98E2-084A-A5B1-806A95363FC6}"/>
              </a:ext>
            </a:extLst>
          </p:cNvPr>
          <p:cNvPicPr>
            <a:picLocks noChangeAspect="1"/>
          </p:cNvPicPr>
          <p:nvPr/>
        </p:nvPicPr>
        <p:blipFill>
          <a:blip r:embed="rId3"/>
          <a:stretch>
            <a:fillRect/>
          </a:stretch>
        </p:blipFill>
        <p:spPr>
          <a:xfrm>
            <a:off x="525522" y="110013"/>
            <a:ext cx="8418062" cy="5731632"/>
          </a:xfrm>
          <a:prstGeom prst="rect">
            <a:avLst/>
          </a:prstGeom>
        </p:spPr>
      </p:pic>
    </p:spTree>
    <p:extLst>
      <p:ext uri="{BB962C8B-B14F-4D97-AF65-F5344CB8AC3E}">
        <p14:creationId xmlns:p14="http://schemas.microsoft.com/office/powerpoint/2010/main" val="1384792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1283919" y="5841645"/>
            <a:ext cx="6576162" cy="646331"/>
          </a:xfrm>
          <a:prstGeom prst="rect">
            <a:avLst/>
          </a:prstGeom>
          <a:noFill/>
        </p:spPr>
        <p:txBody>
          <a:bodyPr wrap="square" rtlCol="0">
            <a:spAutoFit/>
          </a:bodyPr>
          <a:lstStyle/>
          <a:p>
            <a:r>
              <a:rPr lang="en-US" dirty="0"/>
              <a:t>Fisher, R. A. 1936. The use of multiple measurements in taxonomic problems. Annals of Eugenics </a:t>
            </a:r>
            <a:r>
              <a:rPr lang="en-US" b="1" dirty="0"/>
              <a:t>7</a:t>
            </a:r>
            <a:r>
              <a:rPr lang="en-US" dirty="0"/>
              <a:t>:179-188</a:t>
            </a:r>
          </a:p>
        </p:txBody>
      </p:sp>
      <p:pic>
        <p:nvPicPr>
          <p:cNvPr id="5" name="Picture 4" descr="A close up of text on a white background&#10;&#10;Description automatically generated">
            <a:extLst>
              <a:ext uri="{FF2B5EF4-FFF2-40B4-BE49-F238E27FC236}">
                <a16:creationId xmlns:a16="http://schemas.microsoft.com/office/drawing/2014/main" id="{A7192F62-1CB9-B24E-97C5-3BD3BE093D6C}"/>
              </a:ext>
            </a:extLst>
          </p:cNvPr>
          <p:cNvPicPr>
            <a:picLocks noChangeAspect="1"/>
          </p:cNvPicPr>
          <p:nvPr/>
        </p:nvPicPr>
        <p:blipFill>
          <a:blip r:embed="rId3"/>
          <a:stretch>
            <a:fillRect/>
          </a:stretch>
        </p:blipFill>
        <p:spPr>
          <a:xfrm>
            <a:off x="450937" y="123751"/>
            <a:ext cx="8417490" cy="5717894"/>
          </a:xfrm>
          <a:prstGeom prst="rect">
            <a:avLst/>
          </a:prstGeom>
        </p:spPr>
      </p:pic>
    </p:spTree>
    <p:extLst>
      <p:ext uri="{BB962C8B-B14F-4D97-AF65-F5344CB8AC3E}">
        <p14:creationId xmlns:p14="http://schemas.microsoft.com/office/powerpoint/2010/main" val="3038706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text on a white background&#10;&#10;Description automatically generated">
            <a:extLst>
              <a:ext uri="{FF2B5EF4-FFF2-40B4-BE49-F238E27FC236}">
                <a16:creationId xmlns:a16="http://schemas.microsoft.com/office/drawing/2014/main" id="{C8D0A86E-C9B4-E643-9AC5-37AB69575043}"/>
              </a:ext>
            </a:extLst>
          </p:cNvPr>
          <p:cNvPicPr>
            <a:picLocks noChangeAspect="1"/>
          </p:cNvPicPr>
          <p:nvPr/>
        </p:nvPicPr>
        <p:blipFill>
          <a:blip r:embed="rId3"/>
          <a:stretch>
            <a:fillRect/>
          </a:stretch>
        </p:blipFill>
        <p:spPr>
          <a:xfrm>
            <a:off x="413358" y="20606"/>
            <a:ext cx="5135672" cy="3227948"/>
          </a:xfrm>
          <a:prstGeom prst="rect">
            <a:avLst/>
          </a:prstGeom>
        </p:spPr>
      </p:pic>
      <p:pic>
        <p:nvPicPr>
          <p:cNvPr id="7" name="Picture 6" descr="A close up of text on a whiteboard&#10;&#10;Description automatically generated">
            <a:extLst>
              <a:ext uri="{FF2B5EF4-FFF2-40B4-BE49-F238E27FC236}">
                <a16:creationId xmlns:a16="http://schemas.microsoft.com/office/drawing/2014/main" id="{5204CDDE-7932-3E4E-AFA9-41D1FFC1CBCA}"/>
              </a:ext>
            </a:extLst>
          </p:cNvPr>
          <p:cNvPicPr>
            <a:picLocks noChangeAspect="1"/>
          </p:cNvPicPr>
          <p:nvPr/>
        </p:nvPicPr>
        <p:blipFill>
          <a:blip r:embed="rId4"/>
          <a:stretch>
            <a:fillRect/>
          </a:stretch>
        </p:blipFill>
        <p:spPr>
          <a:xfrm>
            <a:off x="3557610" y="3347054"/>
            <a:ext cx="5473874" cy="3490340"/>
          </a:xfrm>
          <a:prstGeom prst="rect">
            <a:avLst/>
          </a:prstGeom>
        </p:spPr>
      </p:pic>
      <p:sp>
        <p:nvSpPr>
          <p:cNvPr id="8" name="TextBox 7">
            <a:extLst>
              <a:ext uri="{FF2B5EF4-FFF2-40B4-BE49-F238E27FC236}">
                <a16:creationId xmlns:a16="http://schemas.microsoft.com/office/drawing/2014/main" id="{2F355E4B-55F7-B44D-A05B-E92CCE9EFB10}"/>
              </a:ext>
            </a:extLst>
          </p:cNvPr>
          <p:cNvSpPr txBox="1"/>
          <p:nvPr/>
        </p:nvSpPr>
        <p:spPr>
          <a:xfrm>
            <a:off x="413358" y="3670126"/>
            <a:ext cx="2680571" cy="1477328"/>
          </a:xfrm>
          <a:prstGeom prst="rect">
            <a:avLst/>
          </a:prstGeom>
          <a:noFill/>
        </p:spPr>
        <p:txBody>
          <a:bodyPr wrap="square" rtlCol="0">
            <a:spAutoFit/>
          </a:bodyPr>
          <a:lstStyle/>
          <a:p>
            <a:r>
              <a:rPr lang="en-US" dirty="0"/>
              <a:t>Graphs of Iris data from Fisher 1936 in Chapter 4 of Mitra et al. </a:t>
            </a:r>
            <a:r>
              <a:rPr lang="en-US" dirty="0" err="1"/>
              <a:t>Introdction</a:t>
            </a:r>
            <a:r>
              <a:rPr lang="en-US" dirty="0"/>
              <a:t> to Machine Learning and Bioinformatics</a:t>
            </a:r>
          </a:p>
        </p:txBody>
      </p:sp>
    </p:spTree>
    <p:extLst>
      <p:ext uri="{BB962C8B-B14F-4D97-AF65-F5344CB8AC3E}">
        <p14:creationId xmlns:p14="http://schemas.microsoft.com/office/powerpoint/2010/main" val="3802272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89907" y="606208"/>
            <a:ext cx="7364186" cy="5909310"/>
          </a:xfrm>
          <a:prstGeom prst="rect">
            <a:avLst/>
          </a:prstGeom>
          <a:noFill/>
        </p:spPr>
        <p:txBody>
          <a:bodyPr wrap="square" rtlCol="0">
            <a:spAutoFit/>
          </a:bodyPr>
          <a:lstStyle/>
          <a:p>
            <a:r>
              <a:rPr lang="en-US" sz="2400" b="1" dirty="0"/>
              <a:t>Methods used in ecological data for classification:</a:t>
            </a:r>
          </a:p>
          <a:p>
            <a:endParaRPr lang="en-US" sz="2400" dirty="0"/>
          </a:p>
          <a:p>
            <a:r>
              <a:rPr lang="en-US" sz="2400" dirty="0"/>
              <a:t>The method Fisher developed is called </a:t>
            </a:r>
            <a:r>
              <a:rPr lang="en-US" sz="2400" b="1" i="1" dirty="0"/>
              <a:t>discriminant analysis </a:t>
            </a:r>
            <a:r>
              <a:rPr lang="en-US" sz="2400" dirty="0"/>
              <a:t>– it assigns objects to classes that are defined in advance (e.g. the 3 species of iris)  and uses linear combinations of the observations on each object to separate the groups based on, as Fisher put it “maximize the ratio of the difference of the specific means to the standard deviations within species”. </a:t>
            </a:r>
          </a:p>
          <a:p>
            <a:endParaRPr lang="en-US" sz="2400" dirty="0"/>
          </a:p>
          <a:p>
            <a:r>
              <a:rPr lang="en-US" sz="2400" b="1" i="1" dirty="0"/>
              <a:t>Cluster analysis </a:t>
            </a:r>
            <a:r>
              <a:rPr lang="en-US" sz="2400" dirty="0"/>
              <a:t>takes a set of observations each with a vector of continuous variables, and segregates these into groups. A few different approaches used in ecology in particular are: </a:t>
            </a:r>
          </a:p>
          <a:p>
            <a:endParaRPr lang="en-US" sz="2400" dirty="0"/>
          </a:p>
          <a:p>
            <a:endParaRPr lang="en-US" dirty="0"/>
          </a:p>
        </p:txBody>
      </p:sp>
    </p:spTree>
    <p:extLst>
      <p:ext uri="{BB962C8B-B14F-4D97-AF65-F5344CB8AC3E}">
        <p14:creationId xmlns:p14="http://schemas.microsoft.com/office/powerpoint/2010/main" val="3489238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89907" y="117693"/>
            <a:ext cx="7364186" cy="6386364"/>
          </a:xfrm>
          <a:prstGeom prst="rect">
            <a:avLst/>
          </a:prstGeom>
          <a:noFill/>
        </p:spPr>
        <p:txBody>
          <a:bodyPr wrap="square" rtlCol="0">
            <a:spAutoFit/>
          </a:bodyPr>
          <a:lstStyle/>
          <a:p>
            <a:r>
              <a:rPr lang="en-US" sz="2300" b="1" dirty="0"/>
              <a:t>Methods used in ecological data for classification:</a:t>
            </a:r>
          </a:p>
          <a:p>
            <a:endParaRPr lang="en-US" sz="2300" dirty="0"/>
          </a:p>
          <a:p>
            <a:r>
              <a:rPr lang="en-US" sz="2300" i="1" dirty="0"/>
              <a:t>agglomerative clustering </a:t>
            </a:r>
            <a:r>
              <a:rPr lang="en-US" sz="2300" dirty="0"/>
              <a:t>in which the observations are grouped into successively larger clusters until a single cluster is obtained </a:t>
            </a:r>
          </a:p>
          <a:p>
            <a:endParaRPr lang="en-US" sz="2300" dirty="0"/>
          </a:p>
          <a:p>
            <a:r>
              <a:rPr lang="en-US" sz="2300" i="1" dirty="0"/>
              <a:t>divisive clustering</a:t>
            </a:r>
            <a:r>
              <a:rPr lang="en-US" sz="2300" dirty="0"/>
              <a:t> starts with all the observations in one group and successively splitting them into smaller clusters until each observation is in its own cluster. In both cases, a rule is used to choose the appropriate number of clusters. </a:t>
            </a:r>
          </a:p>
          <a:p>
            <a:endParaRPr lang="en-US" sz="2300" dirty="0"/>
          </a:p>
          <a:p>
            <a:r>
              <a:rPr lang="en-US" sz="2300" i="1" dirty="0"/>
              <a:t>K-means clustering </a:t>
            </a:r>
            <a:r>
              <a:rPr lang="en-US" sz="2300" dirty="0"/>
              <a:t>specifies a number of clusters and then assigns objects to clusters so that all objects within one cluster are closer to each other (so this requires a distance metric) than they are to objects within the other clusters – it minimizes the sums of squares from each object to the centroid of its cluster</a:t>
            </a:r>
          </a:p>
          <a:p>
            <a:endParaRPr lang="en-US" dirty="0"/>
          </a:p>
        </p:txBody>
      </p:sp>
    </p:spTree>
    <p:extLst>
      <p:ext uri="{BB962C8B-B14F-4D97-AF65-F5344CB8AC3E}">
        <p14:creationId xmlns:p14="http://schemas.microsoft.com/office/powerpoint/2010/main" val="388058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1325029"/>
            <a:ext cx="7886700" cy="5125875"/>
          </a:xfrm>
        </p:spPr>
        <p:txBody>
          <a:bodyPr>
            <a:normAutofit/>
          </a:bodyPr>
          <a:lstStyle/>
          <a:p>
            <a:pPr marL="0" indent="0">
              <a:buNone/>
            </a:pPr>
            <a:r>
              <a:rPr lang="en-US" sz="2400" dirty="0"/>
              <a:t>Here a decision rule is one which assigns objects to particular classes. So think of a parameter </a:t>
            </a:r>
            <a:r>
              <a:rPr lang="en-US" sz="2400" dirty="0" err="1"/>
              <a:t>θ</a:t>
            </a:r>
            <a:r>
              <a:rPr lang="en-US" sz="2400" dirty="0"/>
              <a:t> as specifying which group is assigned, and the problem is to decide how to classify a new observation </a:t>
            </a:r>
            <a:r>
              <a:rPr lang="en-US" sz="2400" b="1" dirty="0"/>
              <a:t>X </a:t>
            </a:r>
            <a:r>
              <a:rPr lang="en-US" sz="2400" dirty="0"/>
              <a:t>to place the object it measures in a class. We will consider a discrete case where the set of classes is fixed as</a:t>
            </a:r>
          </a:p>
          <a:p>
            <a:pPr marL="0" indent="0">
              <a:buNone/>
            </a:pPr>
            <a:r>
              <a:rPr lang="en-US" sz="2400" dirty="0"/>
              <a:t>𝚯 = {θ</a:t>
            </a:r>
            <a:r>
              <a:rPr lang="en-US" sz="2400" baseline="-25000" dirty="0"/>
              <a:t>0</a:t>
            </a:r>
            <a:r>
              <a:rPr lang="en-US" sz="2400" dirty="0"/>
              <a:t>, θ</a:t>
            </a:r>
            <a:r>
              <a:rPr lang="en-US" sz="2400" baseline="-25000" dirty="0"/>
              <a:t>1</a:t>
            </a:r>
            <a:r>
              <a:rPr lang="en-US" sz="2400" dirty="0"/>
              <a:t>, …, </a:t>
            </a:r>
            <a:r>
              <a:rPr lang="en-US" sz="2400" dirty="0" err="1"/>
              <a:t>θ</a:t>
            </a:r>
            <a:r>
              <a:rPr lang="en-US" sz="2400" baseline="-25000" dirty="0" err="1"/>
              <a:t>p</a:t>
            </a:r>
            <a:r>
              <a:rPr lang="en-US" sz="2400" dirty="0"/>
              <a:t>}  </a:t>
            </a:r>
          </a:p>
          <a:p>
            <a:pPr marL="0" indent="0">
              <a:buNone/>
            </a:pPr>
            <a:r>
              <a:rPr lang="en-US" sz="2400" dirty="0"/>
              <a:t>And suppose the set of possible actions is also discrete with the action being to assign an object to one of the p+1 possible values in 𝚯 </a:t>
            </a:r>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994551" y="263047"/>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classification problem in a Bayesian Decision Framework (1)</a:t>
            </a:r>
          </a:p>
        </p:txBody>
      </p:sp>
    </p:spTree>
    <p:extLst>
      <p:ext uri="{BB962C8B-B14F-4D97-AF65-F5344CB8AC3E}">
        <p14:creationId xmlns:p14="http://schemas.microsoft.com/office/powerpoint/2010/main" val="3253560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1375133"/>
            <a:ext cx="7886700" cy="5125875"/>
          </a:xfrm>
        </p:spPr>
        <p:txBody>
          <a:bodyPr>
            <a:normAutofit/>
          </a:bodyPr>
          <a:lstStyle/>
          <a:p>
            <a:pPr marL="0" indent="0">
              <a:buNone/>
            </a:pPr>
            <a:r>
              <a:rPr lang="en-US" sz="2400" dirty="0"/>
              <a:t>Remember in the Bayesian perspective we view </a:t>
            </a:r>
            <a:r>
              <a:rPr lang="en-US" sz="2400" dirty="0" err="1"/>
              <a:t>θ</a:t>
            </a:r>
            <a:r>
              <a:rPr lang="en-US" sz="2400" dirty="0"/>
              <a:t> as chosen from a random variable </a:t>
            </a:r>
            <a:r>
              <a:rPr lang="en-US" sz="2400" b="1" dirty="0" err="1"/>
              <a:t>θ</a:t>
            </a:r>
            <a:r>
              <a:rPr lang="en-US" sz="2400" dirty="0"/>
              <a:t> with </a:t>
            </a:r>
            <a:r>
              <a:rPr lang="en-US" sz="2400" dirty="0" err="1"/>
              <a:t>P</a:t>
            </a:r>
            <a:r>
              <a:rPr lang="en-US" sz="2400" baseline="-25000" dirty="0" err="1"/>
              <a:t>θ</a:t>
            </a:r>
            <a:r>
              <a:rPr lang="en-US" sz="2400" dirty="0"/>
              <a:t>(</a:t>
            </a:r>
            <a:r>
              <a:rPr lang="en-US" sz="2400" b="1" dirty="0"/>
              <a:t>X</a:t>
            </a:r>
            <a:r>
              <a:rPr lang="en-US" sz="2400" dirty="0"/>
              <a:t>) giving the conditional distribution of </a:t>
            </a:r>
            <a:r>
              <a:rPr lang="en-US" sz="2400" b="1" dirty="0"/>
              <a:t>X</a:t>
            </a:r>
            <a:r>
              <a:rPr lang="en-US" sz="2400" dirty="0"/>
              <a:t> given </a:t>
            </a:r>
            <a:r>
              <a:rPr lang="en-US" sz="2400" b="1" dirty="0" err="1"/>
              <a:t>θ</a:t>
            </a:r>
            <a:r>
              <a:rPr lang="en-US" sz="2400" dirty="0"/>
              <a:t> = </a:t>
            </a:r>
            <a:r>
              <a:rPr lang="en-US" sz="2400" dirty="0" err="1"/>
              <a:t>θ</a:t>
            </a:r>
            <a:r>
              <a:rPr lang="en-US" sz="2400" dirty="0"/>
              <a:t> and </a:t>
            </a:r>
          </a:p>
          <a:p>
            <a:pPr marL="0" indent="0">
              <a:buNone/>
            </a:pPr>
            <a:r>
              <a:rPr lang="en-US" sz="2400" dirty="0"/>
              <a:t>R(</a:t>
            </a:r>
            <a:r>
              <a:rPr lang="en-US" sz="2400" dirty="0" err="1"/>
              <a:t>θ</a:t>
            </a:r>
            <a:r>
              <a:rPr lang="en-US" sz="2400" dirty="0"/>
              <a:t>, 𝛿) = E[l(</a:t>
            </a:r>
            <a:r>
              <a:rPr lang="en-US" sz="2400" dirty="0" err="1"/>
              <a:t>θ</a:t>
            </a:r>
            <a:r>
              <a:rPr lang="en-US" sz="2400" dirty="0"/>
              <a:t>, 𝛿(</a:t>
            </a:r>
            <a:r>
              <a:rPr lang="en-US" sz="2400" b="1" dirty="0"/>
              <a:t>X</a:t>
            </a:r>
            <a:r>
              <a:rPr lang="en-US" sz="2400" dirty="0"/>
              <a:t>)) | </a:t>
            </a:r>
            <a:r>
              <a:rPr lang="en-US" sz="2400" b="1" dirty="0" err="1"/>
              <a:t>θ</a:t>
            </a:r>
            <a:r>
              <a:rPr lang="en-US" sz="2400" dirty="0"/>
              <a:t> = </a:t>
            </a:r>
            <a:r>
              <a:rPr lang="en-US" sz="2400" dirty="0" err="1"/>
              <a:t>θ</a:t>
            </a:r>
            <a:r>
              <a:rPr lang="en-US" sz="2400" dirty="0"/>
              <a:t>]  is the expected loss if the decision rule is 𝛿 and </a:t>
            </a:r>
            <a:r>
              <a:rPr lang="en-US" sz="2400" b="1" dirty="0" err="1"/>
              <a:t>θ</a:t>
            </a:r>
            <a:r>
              <a:rPr lang="en-US" sz="2400" dirty="0"/>
              <a:t> = </a:t>
            </a:r>
            <a:r>
              <a:rPr lang="en-US" sz="2400" dirty="0" err="1"/>
              <a:t>θ</a:t>
            </a:r>
            <a:endParaRPr lang="en-US" sz="2400" dirty="0"/>
          </a:p>
          <a:p>
            <a:pPr marL="0" indent="0">
              <a:buNone/>
            </a:pPr>
            <a:r>
              <a:rPr lang="en-US" sz="2400" dirty="0"/>
              <a:t>Taking the expected loss across the distribution of </a:t>
            </a:r>
            <a:r>
              <a:rPr lang="en-US" sz="2400" b="1" dirty="0" err="1"/>
              <a:t>θ</a:t>
            </a:r>
            <a:r>
              <a:rPr lang="en-US" sz="2400" b="1" dirty="0"/>
              <a:t> </a:t>
            </a:r>
            <a:r>
              <a:rPr lang="en-US" sz="2400" dirty="0"/>
              <a:t>gives the Bayes risk </a:t>
            </a:r>
          </a:p>
          <a:p>
            <a:pPr marL="0" indent="0">
              <a:buNone/>
            </a:pPr>
            <a:r>
              <a:rPr lang="en-US" sz="2400" dirty="0"/>
              <a:t>r(𝛿) = E[R(</a:t>
            </a:r>
            <a:r>
              <a:rPr lang="en-US" sz="2400" b="1" dirty="0" err="1"/>
              <a:t>θ</a:t>
            </a:r>
            <a:r>
              <a:rPr lang="en-US" sz="2400" dirty="0"/>
              <a:t>, 𝛿)] = E[ E[l(</a:t>
            </a:r>
            <a:r>
              <a:rPr lang="en-US" sz="2400" dirty="0" err="1"/>
              <a:t>θ</a:t>
            </a:r>
            <a:r>
              <a:rPr lang="en-US" sz="2400" dirty="0"/>
              <a:t>, 𝛿(</a:t>
            </a:r>
            <a:r>
              <a:rPr lang="en-US" sz="2400" b="1" dirty="0"/>
              <a:t>X</a:t>
            </a:r>
            <a:r>
              <a:rPr lang="en-US" sz="2400" dirty="0"/>
              <a:t>)) | </a:t>
            </a:r>
            <a:r>
              <a:rPr lang="en-US" sz="2400" b="1" dirty="0" err="1"/>
              <a:t>θ</a:t>
            </a:r>
            <a:r>
              <a:rPr lang="en-US" sz="2400" dirty="0"/>
              <a:t> = </a:t>
            </a:r>
            <a:r>
              <a:rPr lang="en-US" sz="2400" dirty="0" err="1"/>
              <a:t>θ</a:t>
            </a:r>
            <a:r>
              <a:rPr lang="en-US" sz="2400" dirty="0"/>
              <a:t>]] =  E[l(</a:t>
            </a:r>
            <a:r>
              <a:rPr lang="en-US" sz="2400" b="1" dirty="0" err="1"/>
              <a:t>θ</a:t>
            </a:r>
            <a:r>
              <a:rPr lang="en-US" sz="2400" dirty="0"/>
              <a:t>, 𝛿(</a:t>
            </a:r>
            <a:r>
              <a:rPr lang="en-US" sz="2400" b="1" dirty="0"/>
              <a:t>X</a:t>
            </a:r>
            <a:r>
              <a:rPr lang="en-US" sz="2400" dirty="0"/>
              <a:t>))] </a:t>
            </a:r>
          </a:p>
          <a:p>
            <a:pPr marL="0" indent="0">
              <a:buNone/>
            </a:pPr>
            <a:r>
              <a:rPr lang="en-US" sz="2400" dirty="0"/>
              <a:t>If there is a rule 𝛿* which minimizes the Bayes risk it is called a </a:t>
            </a:r>
            <a:r>
              <a:rPr lang="en-US" sz="2400" i="1" dirty="0"/>
              <a:t>Bayes rule</a:t>
            </a:r>
          </a:p>
          <a:p>
            <a:pPr marL="0" indent="0">
              <a:buNone/>
            </a:pPr>
            <a:r>
              <a:rPr lang="en-US" sz="2400" dirty="0"/>
              <a:t> r(𝛿*) = min</a:t>
            </a:r>
            <a:r>
              <a:rPr lang="en-US" sz="2400" baseline="-25000" dirty="0"/>
              <a:t>𝛿</a:t>
            </a:r>
            <a:r>
              <a:rPr lang="en-US" sz="2400" dirty="0"/>
              <a:t> r(𝛿) </a:t>
            </a:r>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884464" y="356992"/>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classification problem in a Bayesian Decision Framework (2)</a:t>
            </a:r>
          </a:p>
        </p:txBody>
      </p:sp>
    </p:spTree>
    <p:extLst>
      <p:ext uri="{BB962C8B-B14F-4D97-AF65-F5344CB8AC3E}">
        <p14:creationId xmlns:p14="http://schemas.microsoft.com/office/powerpoint/2010/main" val="3392991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756557" y="1362607"/>
                <a:ext cx="7886700" cy="5125875"/>
              </a:xfrm>
            </p:spPr>
            <p:txBody>
              <a:bodyPr>
                <a:normAutofit/>
              </a:bodyPr>
              <a:lstStyle/>
              <a:p>
                <a:pPr marL="0" indent="0">
                  <a:buNone/>
                </a:pPr>
                <a:r>
                  <a:rPr lang="en-US" sz="2400" dirty="0"/>
                  <a:t>We need a loss function. Since the decision space and action space are both finite where we think of action </a:t>
                </a:r>
                <a:r>
                  <a:rPr lang="en-US" sz="2400" i="1" dirty="0"/>
                  <a:t>a</a:t>
                </a:r>
                <a:r>
                  <a:rPr lang="en-US" sz="2400" i="1" baseline="-25000" dirty="0"/>
                  <a:t>i</a:t>
                </a:r>
                <a:r>
                  <a:rPr lang="en-US" sz="2400" dirty="0"/>
                  <a:t> as deciding to assign an observation to the </a:t>
                </a:r>
                <a:r>
                  <a:rPr lang="en-US" sz="2400" dirty="0" err="1"/>
                  <a:t>ith</a:t>
                </a:r>
                <a:r>
                  <a:rPr lang="en-US" sz="2400" dirty="0"/>
                  <a:t> group (e.g. it is assigned to the group with parameter </a:t>
                </a:r>
                <a:r>
                  <a:rPr lang="en-US" sz="2400" dirty="0" err="1"/>
                  <a:t>θ</a:t>
                </a:r>
                <a:r>
                  <a:rPr lang="en-US" sz="2400" baseline="-25000" dirty="0" err="1"/>
                  <a:t>i</a:t>
                </a:r>
                <a:r>
                  <a:rPr lang="en-US" sz="2400" dirty="0"/>
                  <a:t>  we choose a 0-1 loss function </a:t>
                </a:r>
              </a:p>
              <a:p>
                <a:pPr marL="0" indent="0">
                  <a:buNone/>
                </a:pPr>
                <a:r>
                  <a:rPr lang="en-US" sz="2400" dirty="0"/>
                  <a:t>l(</a:t>
                </a:r>
                <a:r>
                  <a:rPr lang="en-US" sz="2400" dirty="0" err="1"/>
                  <a:t>θ</a:t>
                </a:r>
                <a:r>
                  <a:rPr lang="en-US" sz="2400" baseline="-25000" dirty="0" err="1"/>
                  <a:t>i</a:t>
                </a:r>
                <a:r>
                  <a:rPr lang="en-US" sz="2400" dirty="0" err="1"/>
                  <a:t>,</a:t>
                </a:r>
                <a:r>
                  <a:rPr lang="en-US" sz="2400" i="1" dirty="0" err="1"/>
                  <a:t>a</a:t>
                </a:r>
                <a:r>
                  <a:rPr lang="en-US" sz="2400" i="1" baseline="-25000" dirty="0" err="1"/>
                  <a:t>j</a:t>
                </a:r>
                <a:r>
                  <a:rPr lang="en-US" sz="2400" dirty="0"/>
                  <a:t>) = 1 if </a:t>
                </a:r>
                <a:r>
                  <a:rPr lang="en-US" sz="2400" dirty="0" err="1"/>
                  <a:t>i</a:t>
                </a:r>
                <a:r>
                  <a:rPr lang="en-US" sz="2400" dirty="0"/>
                  <a:t> ≠ j  e.g. assign the object to the wrong group </a:t>
                </a:r>
              </a:p>
              <a:p>
                <a:pPr marL="0" indent="0">
                  <a:buNone/>
                </a:pPr>
                <a:r>
                  <a:rPr lang="en-US" sz="2400" dirty="0"/>
                  <a:t>and l(</a:t>
                </a:r>
                <a:r>
                  <a:rPr lang="en-US" sz="2400" dirty="0" err="1"/>
                  <a:t>θ</a:t>
                </a:r>
                <a:r>
                  <a:rPr lang="en-US" sz="2400" baseline="-25000" dirty="0" err="1"/>
                  <a:t>i</a:t>
                </a:r>
                <a:r>
                  <a:rPr lang="en-US" sz="2400" dirty="0" err="1"/>
                  <a:t>,</a:t>
                </a:r>
                <a:r>
                  <a:rPr lang="en-US" sz="2400" i="1" dirty="0" err="1"/>
                  <a:t>a</a:t>
                </a:r>
                <a:r>
                  <a:rPr lang="en-US" sz="2400" i="1" baseline="-25000" dirty="0" err="1"/>
                  <a:t>i</a:t>
                </a:r>
                <a:r>
                  <a:rPr lang="en-US" sz="2400" dirty="0"/>
                  <a:t>) = 0 </a:t>
                </a:r>
              </a:p>
              <a:p>
                <a:pPr marL="0" indent="0">
                  <a:buNone/>
                </a:pPr>
                <a:r>
                  <a:rPr lang="en-US" sz="2400" dirty="0"/>
                  <a:t>Let p(</a:t>
                </a:r>
                <a:r>
                  <a:rPr lang="en-US" sz="2400" b="1" dirty="0"/>
                  <a:t>x</a:t>
                </a:r>
                <a:r>
                  <a:rPr lang="en-US" sz="2400" dirty="0"/>
                  <a:t>, </a:t>
                </a:r>
                <a:r>
                  <a:rPr lang="en-US" sz="2400" dirty="0" err="1"/>
                  <a:t>θ</a:t>
                </a:r>
                <a:r>
                  <a:rPr lang="en-US" sz="2400" dirty="0"/>
                  <a:t>) be the probability density for </a:t>
                </a:r>
                <a:r>
                  <a:rPr lang="en-US" sz="2400" b="1" dirty="0"/>
                  <a:t>X</a:t>
                </a:r>
                <a:r>
                  <a:rPr lang="en-US" sz="2400" dirty="0"/>
                  <a:t> for each </a:t>
                </a:r>
                <a:r>
                  <a:rPr lang="en-US" sz="2400" dirty="0" err="1"/>
                  <a:t>θ</a:t>
                </a:r>
                <a:r>
                  <a:rPr lang="en-US" sz="2400" dirty="0"/>
                  <a:t> and choose a prior probability density for the discrete values of </a:t>
                </a:r>
                <a:r>
                  <a:rPr lang="en-US" sz="2400" dirty="0" err="1"/>
                  <a:t>θ</a:t>
                </a:r>
                <a:r>
                  <a:rPr lang="en-US" sz="2400" dirty="0"/>
                  <a:t> </a:t>
                </a:r>
              </a:p>
              <a:p>
                <a:pPr marL="0" indent="0">
                  <a:buNone/>
                </a:pPr>
                <a:r>
                  <a:rPr lang="en-US" sz="2400" dirty="0"/>
                  <a:t>𝜋</a:t>
                </a:r>
                <a:r>
                  <a:rPr lang="en-US" sz="2400" baseline="-25000" dirty="0" err="1"/>
                  <a:t>i</a:t>
                </a:r>
                <a:r>
                  <a:rPr lang="en-US" sz="2400" dirty="0"/>
                  <a:t>=P[</a:t>
                </a:r>
                <a:r>
                  <a:rPr lang="en-US" sz="2400" b="1" dirty="0" err="1"/>
                  <a:t>θ</a:t>
                </a:r>
                <a:r>
                  <a:rPr lang="en-US" sz="2400" dirty="0"/>
                  <a:t> = </a:t>
                </a:r>
                <a:r>
                  <a:rPr lang="en-US" sz="2400" dirty="0" err="1"/>
                  <a:t>θ</a:t>
                </a:r>
                <a:r>
                  <a:rPr lang="en-US" sz="2400" i="1" dirty="0" err="1"/>
                  <a:t>i</a:t>
                </a:r>
                <a:r>
                  <a:rPr lang="en-US" sz="2400" dirty="0"/>
                  <a:t>]   where </a:t>
                </a:r>
                <a:r>
                  <a:rPr lang="en-US" sz="2400" dirty="0" err="1"/>
                  <a:t>Σ</a:t>
                </a:r>
                <a:r>
                  <a:rPr lang="en-US" sz="2400" dirty="0"/>
                  <a:t> 𝜋</a:t>
                </a:r>
                <a:r>
                  <a:rPr lang="en-US" sz="2400" baseline="-25000" dirty="0" err="1"/>
                  <a:t>i</a:t>
                </a:r>
                <a:r>
                  <a:rPr lang="en-US" sz="2400" baseline="-25000" dirty="0"/>
                  <a:t> </a:t>
                </a:r>
                <a:r>
                  <a:rPr lang="en-US" sz="2400" dirty="0"/>
                  <a:t>= 1</a:t>
                </a:r>
              </a:p>
              <a:p>
                <a:pPr marL="0" indent="0">
                  <a:buNone/>
                </a:pPr>
                <a:r>
                  <a:rPr lang="en-US" sz="2400" dirty="0"/>
                  <a:t>Then by Bayes the posterior probability is </a:t>
                </a:r>
              </a:p>
              <a:p>
                <a:pPr marL="0" indent="0">
                  <a:buNone/>
                </a:pPr>
                <a14:m>
                  <m:oMath xmlns:m="http://schemas.openxmlformats.org/officeDocument/2006/math">
                    <m:r>
                      <a:rPr lang="en-US" sz="2400" b="1" i="1" smtClean="0">
                        <a:latin typeface="Cambria Math" panose="02040503050406030204" pitchFamily="18" charset="0"/>
                      </a:rPr>
                      <m:t>𝑷</m:t>
                    </m:r>
                    <m:r>
                      <a:rPr lang="en-US" sz="2400" b="1" i="1" smtClean="0">
                        <a:latin typeface="Cambria Math" panose="02040503050406030204" pitchFamily="18" charset="0"/>
                      </a:rPr>
                      <m:t>[</m:t>
                    </m:r>
                    <m:r>
                      <a:rPr lang="en-US" sz="2400" b="1" i="1" smtClean="0">
                        <a:latin typeface="Cambria Math" panose="02040503050406030204" pitchFamily="18" charset="0"/>
                        <a:ea typeface="Cambria Math" panose="02040503050406030204" pitchFamily="18" charset="0"/>
                      </a:rPr>
                      <m:t>𝜽</m:t>
                    </m:r>
                    <m:r>
                      <a:rPr lang="en-US" sz="2400" b="1" i="1" smtClean="0">
                        <a:latin typeface="Cambria Math" panose="02040503050406030204" pitchFamily="18" charset="0"/>
                        <a:ea typeface="Cambria Math" panose="02040503050406030204" pitchFamily="18" charset="0"/>
                      </a:rPr>
                      <m:t>=</m:t>
                    </m:r>
                    <m:sSub>
                      <m:sSubPr>
                        <m:ctrlPr>
                          <a:rPr lang="en-US" sz="2400" b="1" i="1" smtClean="0">
                            <a:latin typeface="Cambria Math" panose="02040503050406030204" pitchFamily="18" charset="0"/>
                            <a:ea typeface="Cambria Math" panose="02040503050406030204" pitchFamily="18" charset="0"/>
                          </a:rPr>
                        </m:ctrlPr>
                      </m:sSubPr>
                      <m:e>
                        <m:r>
                          <a:rPr lang="en-US" sz="2400" b="1" i="1" smtClean="0">
                            <a:latin typeface="Cambria Math" panose="02040503050406030204" pitchFamily="18" charset="0"/>
                            <a:ea typeface="Cambria Math" panose="02040503050406030204" pitchFamily="18" charset="0"/>
                          </a:rPr>
                          <m:t>𝜽</m:t>
                        </m:r>
                      </m:e>
                      <m:sub>
                        <m:r>
                          <a:rPr lang="en-US" sz="2400" b="1" i="1" smtClean="0">
                            <a:latin typeface="Cambria Math" panose="02040503050406030204" pitchFamily="18" charset="0"/>
                            <a:ea typeface="Cambria Math" panose="02040503050406030204" pitchFamily="18" charset="0"/>
                          </a:rPr>
                          <m:t>𝒊</m:t>
                        </m:r>
                      </m:sub>
                    </m:sSub>
                  </m:oMath>
                </a14:m>
                <a:r>
                  <a:rPr lang="en-US" sz="2400" b="1" dirty="0"/>
                  <a:t> | X = </a:t>
                </a:r>
                <a:r>
                  <a:rPr lang="en-US" sz="2400" i="1" dirty="0"/>
                  <a:t>x</a:t>
                </a:r>
                <a:r>
                  <a:rPr lang="en-US" sz="2400" b="1" dirty="0"/>
                  <a:t>] </a:t>
                </a:r>
                <a14:m>
                  <m:oMath xmlns:m="http://schemas.openxmlformats.org/officeDocument/2006/math">
                    <m:r>
                      <a:rPr lang="en-US" sz="2400" b="1" i="1" dirty="0" smtClean="0">
                        <a:latin typeface="Cambria Math" panose="02040503050406030204" pitchFamily="18" charset="0"/>
                      </a:rPr>
                      <m:t>=</m:t>
                    </m:r>
                    <m:f>
                      <m:fPr>
                        <m:ctrlPr>
                          <a:rPr lang="en-US" sz="2400" b="1" i="1" dirty="0" smtClean="0">
                            <a:latin typeface="Cambria Math" panose="02040503050406030204" pitchFamily="18" charset="0"/>
                          </a:rPr>
                        </m:ctrlPr>
                      </m:fPr>
                      <m:num>
                        <m:sSub>
                          <m:sSubPr>
                            <m:ctrlPr>
                              <a:rPr lang="en-US" sz="2400" b="1" i="1" dirty="0" smtClean="0">
                                <a:latin typeface="Cambria Math" panose="02040503050406030204" pitchFamily="18" charset="0"/>
                                <a:ea typeface="Cambria Math" panose="02040503050406030204" pitchFamily="18" charset="0"/>
                              </a:rPr>
                            </m:ctrlPr>
                          </m:sSubPr>
                          <m:e>
                            <m:r>
                              <a:rPr lang="en-US" sz="2400" b="1" i="1" dirty="0" smtClean="0">
                                <a:latin typeface="Cambria Math" panose="02040503050406030204" pitchFamily="18" charset="0"/>
                                <a:ea typeface="Cambria Math" panose="02040503050406030204" pitchFamily="18" charset="0"/>
                              </a:rPr>
                              <m:t>𝝅</m:t>
                            </m:r>
                          </m:e>
                          <m:sub>
                            <m:r>
                              <a:rPr lang="en-US" sz="2400" b="1" i="1" dirty="0" smtClean="0">
                                <a:latin typeface="Cambria Math" panose="02040503050406030204" pitchFamily="18" charset="0"/>
                                <a:ea typeface="Cambria Math" panose="02040503050406030204" pitchFamily="18" charset="0"/>
                              </a:rPr>
                              <m:t>𝒊</m:t>
                            </m:r>
                          </m:sub>
                        </m:sSub>
                        <m:r>
                          <a:rPr lang="en-US" sz="2400" b="1" i="1" dirty="0" smtClean="0">
                            <a:latin typeface="Cambria Math" panose="02040503050406030204" pitchFamily="18" charset="0"/>
                            <a:ea typeface="Cambria Math" panose="02040503050406030204" pitchFamily="18" charset="0"/>
                          </a:rPr>
                          <m:t>𝒑</m:t>
                        </m:r>
                        <m:r>
                          <a:rPr lang="en-US" sz="2400" b="1" i="1" dirty="0" smtClean="0">
                            <a:latin typeface="Cambria Math" panose="02040503050406030204" pitchFamily="18" charset="0"/>
                            <a:ea typeface="Cambria Math" panose="02040503050406030204" pitchFamily="18" charset="0"/>
                          </a:rPr>
                          <m:t>(</m:t>
                        </m:r>
                        <m:r>
                          <a:rPr lang="en-US" sz="2400" b="0" i="1" dirty="0" smtClean="0">
                            <a:latin typeface="Cambria Math" panose="02040503050406030204" pitchFamily="18" charset="0"/>
                            <a:ea typeface="Cambria Math" panose="02040503050406030204" pitchFamily="18" charset="0"/>
                          </a:rPr>
                          <m:t>𝑥</m:t>
                        </m:r>
                        <m:r>
                          <a:rPr lang="en-US" sz="2400" b="0" i="1" dirty="0" smtClean="0">
                            <a:latin typeface="Cambria Math" panose="02040503050406030204" pitchFamily="18" charset="0"/>
                            <a:ea typeface="Cambria Math" panose="02040503050406030204" pitchFamily="18" charset="0"/>
                          </a:rPr>
                          <m:t>,</m:t>
                        </m:r>
                        <m:sSub>
                          <m:sSubPr>
                            <m:ctrlPr>
                              <a:rPr lang="en-US" sz="2400" b="0" i="1" dirty="0" smtClean="0">
                                <a:latin typeface="Cambria Math" panose="02040503050406030204" pitchFamily="18" charset="0"/>
                                <a:ea typeface="Cambria Math" panose="02040503050406030204" pitchFamily="18" charset="0"/>
                              </a:rPr>
                            </m:ctrlPr>
                          </m:sSubPr>
                          <m:e>
                            <m:r>
                              <a:rPr lang="en-US" sz="2400" b="0" i="1" dirty="0" smtClean="0">
                                <a:latin typeface="Cambria Math" panose="02040503050406030204" pitchFamily="18" charset="0"/>
                                <a:ea typeface="Cambria Math" panose="02040503050406030204" pitchFamily="18" charset="0"/>
                              </a:rPr>
                              <m:t>𝜃</m:t>
                            </m:r>
                          </m:e>
                          <m:sub>
                            <m:r>
                              <a:rPr lang="en-US" sz="2400" b="0" i="1" dirty="0" smtClean="0">
                                <a:latin typeface="Cambria Math" panose="02040503050406030204" pitchFamily="18" charset="0"/>
                                <a:ea typeface="Cambria Math" panose="02040503050406030204" pitchFamily="18" charset="0"/>
                              </a:rPr>
                              <m:t>𝑖</m:t>
                            </m:r>
                          </m:sub>
                        </m:sSub>
                        <m:r>
                          <a:rPr lang="en-US" sz="2400" b="0" i="1" dirty="0" smtClean="0">
                            <a:latin typeface="Cambria Math" panose="02040503050406030204" pitchFamily="18" charset="0"/>
                            <a:ea typeface="Cambria Math" panose="02040503050406030204" pitchFamily="18" charset="0"/>
                          </a:rPr>
                          <m:t>)</m:t>
                        </m:r>
                      </m:num>
                      <m:den>
                        <m:nary>
                          <m:naryPr>
                            <m:chr m:val="∑"/>
                            <m:supHide m:val="on"/>
                            <m:ctrlPr>
                              <a:rPr lang="en-US" sz="2400" b="1" i="1" dirty="0" smtClean="0">
                                <a:latin typeface="Cambria Math" panose="02040503050406030204" pitchFamily="18" charset="0"/>
                              </a:rPr>
                            </m:ctrlPr>
                          </m:naryPr>
                          <m:sub>
                            <m:r>
                              <m:rPr>
                                <m:brk m:alnAt="7"/>
                              </m:rPr>
                              <a:rPr lang="en-US" sz="2400" b="1" i="1" dirty="0" smtClean="0">
                                <a:latin typeface="Cambria Math" panose="02040503050406030204" pitchFamily="18" charset="0"/>
                              </a:rPr>
                              <m:t>𝒋</m:t>
                            </m:r>
                          </m:sub>
                          <m:sup/>
                          <m:e>
                            <m:sSub>
                              <m:sSubPr>
                                <m:ctrlPr>
                                  <a:rPr lang="en-US" sz="2400" b="1" i="1" dirty="0" smtClean="0">
                                    <a:latin typeface="Cambria Math" panose="02040503050406030204" pitchFamily="18" charset="0"/>
                                  </a:rPr>
                                </m:ctrlPr>
                              </m:sSubPr>
                              <m:e>
                                <m:r>
                                  <a:rPr lang="en-US" sz="2400" b="1" i="1" dirty="0" smtClean="0">
                                    <a:latin typeface="Cambria Math" panose="02040503050406030204" pitchFamily="18" charset="0"/>
                                    <a:ea typeface="Cambria Math" panose="02040503050406030204" pitchFamily="18" charset="0"/>
                                  </a:rPr>
                                  <m:t>𝝅</m:t>
                                </m:r>
                              </m:e>
                              <m:sub>
                                <m:r>
                                  <a:rPr lang="en-US" sz="2400" b="1" i="1" dirty="0" smtClean="0">
                                    <a:latin typeface="Cambria Math" panose="02040503050406030204" pitchFamily="18" charset="0"/>
                                  </a:rPr>
                                  <m:t>𝒋</m:t>
                                </m:r>
                              </m:sub>
                            </m:sSub>
                            <m:r>
                              <a:rPr lang="en-US" sz="2400" b="1" i="1" dirty="0" smtClean="0">
                                <a:latin typeface="Cambria Math" panose="02040503050406030204" pitchFamily="18" charset="0"/>
                              </a:rPr>
                              <m:t>𝒑</m:t>
                            </m:r>
                            <m:r>
                              <a:rPr lang="en-US" sz="2400" b="1" i="1" dirty="0" smtClean="0">
                                <a:latin typeface="Cambria Math" panose="02040503050406030204" pitchFamily="18" charset="0"/>
                              </a:rPr>
                              <m:t>(</m:t>
                            </m:r>
                            <m:r>
                              <a:rPr lang="en-US" sz="2400" b="1" i="1" dirty="0" smtClean="0">
                                <a:latin typeface="Cambria Math" panose="02040503050406030204" pitchFamily="18" charset="0"/>
                              </a:rPr>
                              <m:t>𝒙</m:t>
                            </m:r>
                            <m:r>
                              <a:rPr lang="en-US" sz="2400" b="1" i="1" dirty="0" smtClean="0">
                                <a:latin typeface="Cambria Math" panose="02040503050406030204" pitchFamily="18" charset="0"/>
                              </a:rPr>
                              <m:t>,</m:t>
                            </m:r>
                            <m:sSub>
                              <m:sSubPr>
                                <m:ctrlPr>
                                  <a:rPr lang="en-US" sz="2400" b="1" i="1" dirty="0" smtClean="0">
                                    <a:latin typeface="Cambria Math" panose="02040503050406030204" pitchFamily="18" charset="0"/>
                                  </a:rPr>
                                </m:ctrlPr>
                              </m:sSubPr>
                              <m:e>
                                <m:r>
                                  <a:rPr lang="en-US" sz="2400" b="1" i="1" dirty="0" smtClean="0">
                                    <a:latin typeface="Cambria Math" panose="02040503050406030204" pitchFamily="18" charset="0"/>
                                    <a:ea typeface="Cambria Math" panose="02040503050406030204" pitchFamily="18" charset="0"/>
                                  </a:rPr>
                                  <m:t>𝜽</m:t>
                                </m:r>
                              </m:e>
                              <m:sub>
                                <m:r>
                                  <a:rPr lang="en-US" sz="2400" b="1" i="1" dirty="0" smtClean="0">
                                    <a:latin typeface="Cambria Math" panose="02040503050406030204" pitchFamily="18" charset="0"/>
                                  </a:rPr>
                                  <m:t>𝒋</m:t>
                                </m:r>
                              </m:sub>
                            </m:sSub>
                            <m:r>
                              <a:rPr lang="en-US" sz="2400" b="1" i="1" dirty="0" smtClean="0">
                                <a:latin typeface="Cambria Math" panose="02040503050406030204" pitchFamily="18" charset="0"/>
                              </a:rPr>
                              <m:t>)</m:t>
                            </m:r>
                          </m:e>
                        </m:nary>
                      </m:den>
                    </m:f>
                  </m:oMath>
                </a14:m>
                <a:endParaRPr lang="en-US" sz="2400" b="1" dirty="0"/>
              </a:p>
              <a:p>
                <a:pPr marL="0" indent="0">
                  <a:buNone/>
                </a:pPr>
                <a:endParaRPr lang="en-US" sz="2400" dirty="0"/>
              </a:p>
              <a:p>
                <a:pPr marL="0" indent="0">
                  <a:buNone/>
                </a:pPr>
                <a:endParaRPr lang="en-US" sz="2400" dirty="0"/>
              </a:p>
            </p:txBody>
          </p:sp>
        </mc:Choice>
        <mc:Fallback xmlns="">
          <p:sp>
            <p:nvSpPr>
              <p:cNvPr id="3" name="Content Placeholder 2">
                <a:extLst>
                  <a:ext uri="{FF2B5EF4-FFF2-40B4-BE49-F238E27FC236}">
                    <a16:creationId xmlns:a16="http://schemas.microsoft.com/office/drawing/2014/main" id="{545C25C1-3AF7-0540-B135-11A502FA9B05}"/>
                  </a:ext>
                </a:extLst>
              </p:cNvPr>
              <p:cNvSpPr>
                <a:spLocks noGrp="1" noRot="1" noChangeAspect="1" noMove="1" noResize="1" noEditPoints="1" noAdjustHandles="1" noChangeArrowheads="1" noChangeShapeType="1" noTextEdit="1"/>
              </p:cNvSpPr>
              <p:nvPr>
                <p:ph idx="1"/>
              </p:nvPr>
            </p:nvSpPr>
            <p:spPr>
              <a:xfrm>
                <a:off x="756557" y="1362607"/>
                <a:ext cx="7886700" cy="5125875"/>
              </a:xfrm>
              <a:blipFill>
                <a:blip r:embed="rId2"/>
                <a:stretch>
                  <a:fillRect l="-1288" t="-1489" r="-483" b="-3970"/>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0D77C6D7-F992-C744-BB51-9FF0AE9B1B8B}"/>
              </a:ext>
            </a:extLst>
          </p:cNvPr>
          <p:cNvSpPr txBox="1">
            <a:spLocks/>
          </p:cNvSpPr>
          <p:nvPr/>
        </p:nvSpPr>
        <p:spPr>
          <a:xfrm>
            <a:off x="884464" y="369518"/>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classification problem in a Bayesian Decision Framework (3)</a:t>
            </a:r>
          </a:p>
        </p:txBody>
      </p:sp>
    </p:spTree>
    <p:extLst>
      <p:ext uri="{BB962C8B-B14F-4D97-AF65-F5344CB8AC3E}">
        <p14:creationId xmlns:p14="http://schemas.microsoft.com/office/powerpoint/2010/main" val="290071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1274925"/>
                <a:ext cx="7886700" cy="5125875"/>
              </a:xfrm>
            </p:spPr>
            <p:txBody>
              <a:bodyPr>
                <a:normAutofit fontScale="92500"/>
              </a:bodyPr>
              <a:lstStyle/>
              <a:p>
                <a:pPr marL="0" indent="0">
                  <a:buNone/>
                </a:pPr>
                <a:r>
                  <a:rPr lang="en-US" sz="2400" dirty="0"/>
                  <a:t>And the posterior risk (the mean loss if action a is taken and the the distribution of values of </a:t>
                </a:r>
                <a:r>
                  <a:rPr lang="en-US" sz="2400" dirty="0" err="1"/>
                  <a:t>θ</a:t>
                </a:r>
                <a:r>
                  <a:rPr lang="en-US" sz="2400" dirty="0"/>
                  <a:t> is given by the prior distribution) is then</a:t>
                </a:r>
              </a:p>
              <a:p>
                <a:pPr marL="0" indent="0">
                  <a:buNone/>
                </a:pPr>
                <a:r>
                  <a:rPr lang="en-US" sz="2400" dirty="0"/>
                  <a:t>r(</a:t>
                </a:r>
                <a:r>
                  <a:rPr lang="en-US" sz="2400" dirty="0" err="1"/>
                  <a:t>a</a:t>
                </a:r>
                <a:r>
                  <a:rPr lang="en-US" sz="2400" baseline="-25000" dirty="0" err="1"/>
                  <a:t>i</a:t>
                </a:r>
                <a:r>
                  <a:rPr lang="en-US" sz="2400" dirty="0" err="1"/>
                  <a:t>|x</a:t>
                </a:r>
                <a:r>
                  <a:rPr lang="en-US" sz="2400" dirty="0"/>
                  <a:t>) = E[l(</a:t>
                </a:r>
                <a:r>
                  <a:rPr lang="en-US" sz="2400" dirty="0" err="1"/>
                  <a:t>θ</a:t>
                </a:r>
                <a:r>
                  <a:rPr lang="en-US" sz="2400" dirty="0"/>
                  <a:t>, a</a:t>
                </a:r>
                <a:r>
                  <a:rPr lang="en-US" sz="2400" baseline="-25000" dirty="0"/>
                  <a:t>i</a:t>
                </a:r>
                <a:r>
                  <a:rPr lang="en-US" sz="2400" dirty="0"/>
                  <a:t>) | </a:t>
                </a:r>
                <a:r>
                  <a:rPr lang="en-US" sz="2400" b="1" dirty="0"/>
                  <a:t>X</a:t>
                </a:r>
                <a:r>
                  <a:rPr lang="en-US" sz="2400" dirty="0"/>
                  <a:t> = x] = </a:t>
                </a:r>
                <a14:m>
                  <m:oMath xmlns:m="http://schemas.openxmlformats.org/officeDocument/2006/math">
                    <m:nary>
                      <m:naryPr>
                        <m:chr m:val="∑"/>
                        <m:supHide m:val="on"/>
                        <m:ctrlPr>
                          <a:rPr lang="en-US" sz="2400" i="1" smtClean="0">
                            <a:latin typeface="Cambria Math" panose="02040503050406030204" pitchFamily="18" charset="0"/>
                          </a:rPr>
                        </m:ctrlPr>
                      </m:naryPr>
                      <m:sub>
                        <m:r>
                          <m:rPr>
                            <m:brk m:alnAt="7"/>
                          </m:rPr>
                          <a:rPr lang="en-US" sz="2400" b="0" i="1" smtClean="0">
                            <a:latin typeface="Cambria Math" panose="02040503050406030204" pitchFamily="18" charset="0"/>
                          </a:rPr>
                          <m:t>𝑘</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𝑖</m:t>
                        </m:r>
                      </m:sub>
                      <m:sup/>
                      <m:e>
                        <m:f>
                          <m:fPr>
                            <m:ctrlPr>
                              <a:rPr lang="en-US" sz="2400" b="1" i="1" dirty="0">
                                <a:latin typeface="Cambria Math" panose="02040503050406030204" pitchFamily="18" charset="0"/>
                              </a:rPr>
                            </m:ctrlPr>
                          </m:fPr>
                          <m:num>
                            <m:sSub>
                              <m:sSubPr>
                                <m:ctrlPr>
                                  <a:rPr lang="en-US" sz="2400" b="1" i="1" dirty="0">
                                    <a:latin typeface="Cambria Math" panose="02040503050406030204" pitchFamily="18" charset="0"/>
                                    <a:ea typeface="Cambria Math" panose="02040503050406030204" pitchFamily="18" charset="0"/>
                                  </a:rPr>
                                </m:ctrlPr>
                              </m:sSubPr>
                              <m:e>
                                <m:r>
                                  <a:rPr lang="en-US" sz="2400" b="1" i="1" dirty="0">
                                    <a:latin typeface="Cambria Math" panose="02040503050406030204" pitchFamily="18" charset="0"/>
                                    <a:ea typeface="Cambria Math" panose="02040503050406030204" pitchFamily="18" charset="0"/>
                                  </a:rPr>
                                  <m:t>𝝅</m:t>
                                </m:r>
                              </m:e>
                              <m:sub>
                                <m:r>
                                  <a:rPr lang="en-US" sz="2400" b="1" i="1" dirty="0" smtClean="0">
                                    <a:latin typeface="Cambria Math" panose="02040503050406030204" pitchFamily="18" charset="0"/>
                                    <a:ea typeface="Cambria Math" panose="02040503050406030204" pitchFamily="18" charset="0"/>
                                  </a:rPr>
                                  <m:t>𝒌</m:t>
                                </m:r>
                              </m:sub>
                            </m:sSub>
                            <m:r>
                              <a:rPr lang="en-US" sz="2400" b="1" i="1" dirty="0">
                                <a:latin typeface="Cambria Math" panose="02040503050406030204" pitchFamily="18" charset="0"/>
                                <a:ea typeface="Cambria Math" panose="02040503050406030204" pitchFamily="18" charset="0"/>
                              </a:rPr>
                              <m:t>𝒑</m:t>
                            </m:r>
                            <m:r>
                              <a:rPr lang="en-US" sz="2400" b="1" i="1" dirty="0">
                                <a:latin typeface="Cambria Math" panose="02040503050406030204" pitchFamily="18" charset="0"/>
                                <a:ea typeface="Cambria Math" panose="02040503050406030204" pitchFamily="18" charset="0"/>
                              </a:rPr>
                              <m:t>(</m:t>
                            </m:r>
                            <m:r>
                              <a:rPr lang="en-US" sz="2400" i="1" dirty="0">
                                <a:latin typeface="Cambria Math" panose="02040503050406030204" pitchFamily="18" charset="0"/>
                                <a:ea typeface="Cambria Math" panose="02040503050406030204" pitchFamily="18" charset="0"/>
                              </a:rPr>
                              <m:t>𝑥</m:t>
                            </m:r>
                            <m:r>
                              <a:rPr lang="en-US" sz="2400" i="1" dirty="0">
                                <a:latin typeface="Cambria Math" panose="02040503050406030204" pitchFamily="18" charset="0"/>
                                <a:ea typeface="Cambria Math" panose="02040503050406030204" pitchFamily="18" charset="0"/>
                              </a:rPr>
                              <m:t>,</m:t>
                            </m:r>
                            <m:sSub>
                              <m:sSubPr>
                                <m:ctrlPr>
                                  <a:rPr lang="en-US" sz="2400" i="1" dirty="0">
                                    <a:latin typeface="Cambria Math" panose="02040503050406030204" pitchFamily="18" charset="0"/>
                                    <a:ea typeface="Cambria Math" panose="02040503050406030204" pitchFamily="18" charset="0"/>
                                  </a:rPr>
                                </m:ctrlPr>
                              </m:sSubPr>
                              <m:e>
                                <m:r>
                                  <a:rPr lang="en-US" sz="2400" i="1" dirty="0">
                                    <a:latin typeface="Cambria Math" panose="02040503050406030204" pitchFamily="18" charset="0"/>
                                    <a:ea typeface="Cambria Math" panose="02040503050406030204" pitchFamily="18" charset="0"/>
                                  </a:rPr>
                                  <m:t>𝜃</m:t>
                                </m:r>
                              </m:e>
                              <m:sub>
                                <m:r>
                                  <a:rPr lang="en-US" sz="2400" b="0" i="1" dirty="0" smtClean="0">
                                    <a:latin typeface="Cambria Math" panose="02040503050406030204" pitchFamily="18" charset="0"/>
                                    <a:ea typeface="Cambria Math" panose="02040503050406030204" pitchFamily="18" charset="0"/>
                                  </a:rPr>
                                  <m:t>𝑘</m:t>
                                </m:r>
                              </m:sub>
                            </m:sSub>
                            <m:r>
                              <a:rPr lang="en-US" sz="2400" i="1" dirty="0">
                                <a:latin typeface="Cambria Math" panose="02040503050406030204" pitchFamily="18" charset="0"/>
                                <a:ea typeface="Cambria Math" panose="02040503050406030204" pitchFamily="18" charset="0"/>
                              </a:rPr>
                              <m:t>)</m:t>
                            </m:r>
                          </m:num>
                          <m:den>
                            <m:nary>
                              <m:naryPr>
                                <m:chr m:val="∑"/>
                                <m:supHide m:val="on"/>
                                <m:ctrlPr>
                                  <a:rPr lang="en-US" sz="2400" b="1" i="1" dirty="0">
                                    <a:latin typeface="Cambria Math" panose="02040503050406030204" pitchFamily="18" charset="0"/>
                                  </a:rPr>
                                </m:ctrlPr>
                              </m:naryPr>
                              <m:sub>
                                <m:r>
                                  <m:rPr>
                                    <m:brk m:alnAt="7"/>
                                  </m:rPr>
                                  <a:rPr lang="en-US" sz="2400" b="1" i="1" dirty="0">
                                    <a:latin typeface="Cambria Math" panose="02040503050406030204" pitchFamily="18" charset="0"/>
                                  </a:rPr>
                                  <m:t>𝒋</m:t>
                                </m:r>
                              </m:sub>
                              <m:sup/>
                              <m:e>
                                <m:sSub>
                                  <m:sSubPr>
                                    <m:ctrlPr>
                                      <a:rPr lang="en-US" sz="2400" b="1" i="1" dirty="0">
                                        <a:latin typeface="Cambria Math" panose="02040503050406030204" pitchFamily="18" charset="0"/>
                                      </a:rPr>
                                    </m:ctrlPr>
                                  </m:sSubPr>
                                  <m:e>
                                    <m:r>
                                      <a:rPr lang="en-US" sz="2400" b="1" i="1" dirty="0">
                                        <a:latin typeface="Cambria Math" panose="02040503050406030204" pitchFamily="18" charset="0"/>
                                        <a:ea typeface="Cambria Math" panose="02040503050406030204" pitchFamily="18" charset="0"/>
                                      </a:rPr>
                                      <m:t>𝝅</m:t>
                                    </m:r>
                                  </m:e>
                                  <m:sub>
                                    <m:r>
                                      <a:rPr lang="en-US" sz="2400" b="1" i="1" dirty="0">
                                        <a:latin typeface="Cambria Math" panose="02040503050406030204" pitchFamily="18" charset="0"/>
                                      </a:rPr>
                                      <m:t>𝒋</m:t>
                                    </m:r>
                                  </m:sub>
                                </m:sSub>
                                <m:r>
                                  <a:rPr lang="en-US" sz="2400" b="1" i="1" dirty="0">
                                    <a:latin typeface="Cambria Math" panose="02040503050406030204" pitchFamily="18" charset="0"/>
                                  </a:rPr>
                                  <m:t>𝒑</m:t>
                                </m:r>
                                <m:r>
                                  <a:rPr lang="en-US" sz="2400" b="1" i="1" dirty="0">
                                    <a:latin typeface="Cambria Math" panose="02040503050406030204" pitchFamily="18" charset="0"/>
                                  </a:rPr>
                                  <m:t>(</m:t>
                                </m:r>
                                <m:r>
                                  <a:rPr lang="en-US" sz="2400" b="1" i="1" dirty="0">
                                    <a:latin typeface="Cambria Math" panose="02040503050406030204" pitchFamily="18" charset="0"/>
                                  </a:rPr>
                                  <m:t>𝒙</m:t>
                                </m:r>
                                <m:r>
                                  <a:rPr lang="en-US" sz="2400" b="1" i="1" dirty="0">
                                    <a:latin typeface="Cambria Math" panose="02040503050406030204" pitchFamily="18" charset="0"/>
                                  </a:rPr>
                                  <m:t>,</m:t>
                                </m:r>
                                <m:sSub>
                                  <m:sSubPr>
                                    <m:ctrlPr>
                                      <a:rPr lang="en-US" sz="2400" b="1" i="1" dirty="0">
                                        <a:latin typeface="Cambria Math" panose="02040503050406030204" pitchFamily="18" charset="0"/>
                                      </a:rPr>
                                    </m:ctrlPr>
                                  </m:sSubPr>
                                  <m:e>
                                    <m:r>
                                      <a:rPr lang="en-US" sz="2400" b="1" i="1" dirty="0">
                                        <a:latin typeface="Cambria Math" panose="02040503050406030204" pitchFamily="18" charset="0"/>
                                        <a:ea typeface="Cambria Math" panose="02040503050406030204" pitchFamily="18" charset="0"/>
                                      </a:rPr>
                                      <m:t>𝜽</m:t>
                                    </m:r>
                                  </m:e>
                                  <m:sub>
                                    <m:r>
                                      <a:rPr lang="en-US" sz="2400" b="1" i="1" dirty="0">
                                        <a:latin typeface="Cambria Math" panose="02040503050406030204" pitchFamily="18" charset="0"/>
                                      </a:rPr>
                                      <m:t>𝒋</m:t>
                                    </m:r>
                                  </m:sub>
                                </m:sSub>
                                <m:r>
                                  <a:rPr lang="en-US" sz="2400" b="1" i="1" dirty="0">
                                    <a:latin typeface="Cambria Math" panose="02040503050406030204" pitchFamily="18" charset="0"/>
                                  </a:rPr>
                                  <m:t>)</m:t>
                                </m:r>
                              </m:e>
                            </m:nary>
                          </m:den>
                        </m:f>
                      </m:e>
                    </m:nary>
                  </m:oMath>
                </a14:m>
                <a:endParaRPr lang="en-US" sz="2400" dirty="0"/>
              </a:p>
              <a:p>
                <a:pPr marL="0" indent="0">
                  <a:buNone/>
                </a:pPr>
                <a:r>
                  <a:rPr lang="en-US" sz="2400" dirty="0"/>
                  <a:t>But this is just P[</a:t>
                </a:r>
                <a:r>
                  <a:rPr lang="en-US" sz="2400" b="1" dirty="0" err="1"/>
                  <a:t>θ</a:t>
                </a:r>
                <a:r>
                  <a:rPr lang="en-US" sz="2400" dirty="0"/>
                  <a:t> ≠ </a:t>
                </a:r>
                <a:r>
                  <a:rPr lang="en-US" sz="2400" dirty="0" err="1"/>
                  <a:t>θ</a:t>
                </a:r>
                <a:r>
                  <a:rPr lang="en-US" sz="2400" baseline="-25000" dirty="0" err="1"/>
                  <a:t>i</a:t>
                </a:r>
                <a:r>
                  <a:rPr lang="en-US" sz="2400" dirty="0"/>
                  <a:t> | </a:t>
                </a:r>
                <a:r>
                  <a:rPr lang="en-US" sz="2400" b="1" dirty="0"/>
                  <a:t>X</a:t>
                </a:r>
                <a:r>
                  <a:rPr lang="en-US" sz="2400" dirty="0"/>
                  <a:t>= x]</a:t>
                </a:r>
              </a:p>
              <a:p>
                <a:pPr marL="0" indent="0">
                  <a:buNone/>
                </a:pPr>
                <a:r>
                  <a:rPr lang="en-US" sz="2400" dirty="0"/>
                  <a:t>So an optimal decision rule 𝛿*(x) (Bayes rule) would be choosing </a:t>
                </a:r>
              </a:p>
              <a:p>
                <a:pPr marL="0" indent="0">
                  <a:buNone/>
                </a:pPr>
                <a:r>
                  <a:rPr lang="en-US" sz="2400" dirty="0"/>
                  <a:t>r(𝛿*(x)|x) = min </a:t>
                </a:r>
                <a:r>
                  <a:rPr lang="en-US" sz="2400" baseline="-25000" dirty="0"/>
                  <a:t>0≦j≦p</a:t>
                </a:r>
                <a:r>
                  <a:rPr lang="en-US" sz="2400" dirty="0"/>
                  <a:t> r(</a:t>
                </a:r>
                <a:r>
                  <a:rPr lang="en-US" sz="2400" dirty="0" err="1"/>
                  <a:t>a</a:t>
                </a:r>
                <a:r>
                  <a:rPr lang="en-US" sz="2400" baseline="-25000" dirty="0" err="1"/>
                  <a:t>i</a:t>
                </a:r>
                <a:r>
                  <a:rPr lang="en-US" sz="2400" dirty="0" err="1"/>
                  <a:t>|x</a:t>
                </a:r>
                <a:r>
                  <a:rPr lang="en-US" sz="2400" dirty="0"/>
                  <a:t>) </a:t>
                </a:r>
              </a:p>
              <a:p>
                <a:pPr marL="0" indent="0">
                  <a:buNone/>
                </a:pPr>
                <a:r>
                  <a:rPr lang="en-US" sz="2400" dirty="0"/>
                  <a:t>And this means maximizing the posterior probability </a:t>
                </a:r>
              </a:p>
              <a:p>
                <a:pPr marL="0" indent="0">
                  <a:buNone/>
                </a:pPr>
                <a:endParaRPr lang="en-US" sz="2400" dirty="0"/>
              </a:p>
              <a:p>
                <a:pPr marL="0" indent="0">
                  <a:buNone/>
                </a:pPr>
                <a:endParaRPr lang="en-US" sz="2400" dirty="0"/>
              </a:p>
              <a:p>
                <a:pPr marL="0" indent="0">
                  <a:buNone/>
                </a:pPr>
                <a:r>
                  <a:rPr lang="en-US" sz="2400" dirty="0"/>
                  <a:t>So the optimal choice of group </a:t>
                </a:r>
                <a:r>
                  <a:rPr lang="en-US" sz="2400" dirty="0" err="1"/>
                  <a:t>i</a:t>
                </a:r>
                <a:r>
                  <a:rPr lang="en-US" sz="2400" dirty="0"/>
                  <a:t> to assign a new observation in is the </a:t>
                </a:r>
                <a:r>
                  <a:rPr lang="en-US" sz="2400" dirty="0" err="1"/>
                  <a:t>i</a:t>
                </a:r>
                <a:r>
                  <a:rPr lang="en-US" sz="2400" dirty="0"/>
                  <a:t> which maximizes this for the observed value x. </a:t>
                </a:r>
              </a:p>
            </p:txBody>
          </p:sp>
        </mc:Choice>
        <mc:Fallback xmlns="">
          <p:sp>
            <p:nvSpPr>
              <p:cNvPr id="3" name="Content Placeholder 2">
                <a:extLst>
                  <a:ext uri="{FF2B5EF4-FFF2-40B4-BE49-F238E27FC236}">
                    <a16:creationId xmlns:a16="http://schemas.microsoft.com/office/drawing/2014/main" id="{545C25C1-3AF7-0540-B135-11A502FA9B05}"/>
                  </a:ext>
                </a:extLst>
              </p:cNvPr>
              <p:cNvSpPr>
                <a:spLocks noGrp="1" noRot="1" noChangeAspect="1" noMove="1" noResize="1" noEditPoints="1" noAdjustHandles="1" noChangeArrowheads="1" noChangeShapeType="1" noTextEdit="1"/>
              </p:cNvSpPr>
              <p:nvPr>
                <p:ph idx="1"/>
              </p:nvPr>
            </p:nvSpPr>
            <p:spPr>
              <a:xfrm>
                <a:off x="628650" y="1274925"/>
                <a:ext cx="7886700" cy="5125875"/>
              </a:xfrm>
              <a:blipFill>
                <a:blip r:embed="rId2"/>
                <a:stretch>
                  <a:fillRect l="-966" t="-1485" r="-1288"/>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0D77C6D7-F992-C744-BB51-9FF0AE9B1B8B}"/>
              </a:ext>
            </a:extLst>
          </p:cNvPr>
          <p:cNvSpPr txBox="1">
            <a:spLocks/>
          </p:cNvSpPr>
          <p:nvPr/>
        </p:nvSpPr>
        <p:spPr>
          <a:xfrm>
            <a:off x="884464" y="288098"/>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classification problem in a Bayesian Decision Framework (4)</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692E2BC-256F-EE49-A58F-B959F4C97E93}"/>
                  </a:ext>
                </a:extLst>
              </p:cNvPr>
              <p:cNvSpPr/>
              <p:nvPr/>
            </p:nvSpPr>
            <p:spPr>
              <a:xfrm>
                <a:off x="2359125" y="4492533"/>
                <a:ext cx="3452951" cy="578556"/>
              </a:xfrm>
              <a:prstGeom prst="rect">
                <a:avLst/>
              </a:prstGeom>
            </p:spPr>
            <p:txBody>
              <a:bodyPr wrap="square">
                <a:spAutoFit/>
              </a:bodyPr>
              <a:lstStyle/>
              <a:p>
                <a14:m>
                  <m:oMath xmlns:m="http://schemas.openxmlformats.org/officeDocument/2006/math">
                    <m:r>
                      <a:rPr lang="en-US" b="1" i="1">
                        <a:latin typeface="Cambria Math" panose="02040503050406030204" pitchFamily="18" charset="0"/>
                      </a:rPr>
                      <m:t>𝑷</m:t>
                    </m:r>
                    <m:r>
                      <a:rPr lang="en-US" b="1" i="1">
                        <a:latin typeface="Cambria Math" panose="02040503050406030204" pitchFamily="18" charset="0"/>
                      </a:rPr>
                      <m:t>[</m:t>
                    </m:r>
                    <m:r>
                      <a:rPr lang="en-US" b="1" i="1">
                        <a:latin typeface="Cambria Math" panose="02040503050406030204" pitchFamily="18" charset="0"/>
                        <a:ea typeface="Cambria Math" panose="02040503050406030204" pitchFamily="18" charset="0"/>
                      </a:rPr>
                      <m:t>𝜽</m:t>
                    </m:r>
                    <m:r>
                      <a:rPr lang="en-US" b="1" i="1">
                        <a:latin typeface="Cambria Math" panose="02040503050406030204" pitchFamily="18" charset="0"/>
                        <a:ea typeface="Cambria Math" panose="02040503050406030204" pitchFamily="18" charset="0"/>
                      </a:rPr>
                      <m:t>=</m:t>
                    </m:r>
                    <m:sSub>
                      <m:sSubPr>
                        <m:ctrlPr>
                          <a:rPr lang="en-US" b="1" i="1">
                            <a:latin typeface="Cambria Math" panose="02040503050406030204" pitchFamily="18" charset="0"/>
                            <a:ea typeface="Cambria Math" panose="02040503050406030204" pitchFamily="18" charset="0"/>
                          </a:rPr>
                        </m:ctrlPr>
                      </m:sSubPr>
                      <m:e>
                        <m:r>
                          <a:rPr lang="en-US" b="1" i="1">
                            <a:latin typeface="Cambria Math" panose="02040503050406030204" pitchFamily="18" charset="0"/>
                            <a:ea typeface="Cambria Math" panose="02040503050406030204" pitchFamily="18" charset="0"/>
                          </a:rPr>
                          <m:t>𝜽</m:t>
                        </m:r>
                      </m:e>
                      <m:sub>
                        <m:r>
                          <a:rPr lang="en-US" b="1" i="1">
                            <a:latin typeface="Cambria Math" panose="02040503050406030204" pitchFamily="18" charset="0"/>
                            <a:ea typeface="Cambria Math" panose="02040503050406030204" pitchFamily="18" charset="0"/>
                          </a:rPr>
                          <m:t>𝒊</m:t>
                        </m:r>
                      </m:sub>
                    </m:sSub>
                  </m:oMath>
                </a14:m>
                <a:r>
                  <a:rPr lang="en-US" b="1" dirty="0"/>
                  <a:t> | X = </a:t>
                </a:r>
                <a:r>
                  <a:rPr lang="en-US" i="1" dirty="0"/>
                  <a:t>x</a:t>
                </a:r>
                <a:r>
                  <a:rPr lang="en-US" b="1" dirty="0"/>
                  <a:t>] </a:t>
                </a:r>
                <a14:m>
                  <m:oMath xmlns:m="http://schemas.openxmlformats.org/officeDocument/2006/math">
                    <m:r>
                      <a:rPr lang="en-US" b="1" i="1" dirty="0">
                        <a:latin typeface="Cambria Math" panose="02040503050406030204" pitchFamily="18" charset="0"/>
                      </a:rPr>
                      <m:t>=</m:t>
                    </m:r>
                    <m:f>
                      <m:fPr>
                        <m:ctrlPr>
                          <a:rPr lang="en-US" b="1" i="1" dirty="0">
                            <a:latin typeface="Cambria Math" panose="02040503050406030204" pitchFamily="18" charset="0"/>
                          </a:rPr>
                        </m:ctrlPr>
                      </m:fPr>
                      <m:num>
                        <m:sSub>
                          <m:sSubPr>
                            <m:ctrlPr>
                              <a:rPr lang="en-US" b="1" i="1" dirty="0">
                                <a:latin typeface="Cambria Math" panose="02040503050406030204" pitchFamily="18" charset="0"/>
                                <a:ea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𝝅</m:t>
                            </m:r>
                          </m:e>
                          <m:sub>
                            <m:r>
                              <a:rPr lang="en-US" b="1" i="1" dirty="0">
                                <a:latin typeface="Cambria Math" panose="02040503050406030204" pitchFamily="18" charset="0"/>
                                <a:ea typeface="Cambria Math" panose="02040503050406030204" pitchFamily="18" charset="0"/>
                              </a:rPr>
                              <m:t>𝒊</m:t>
                            </m:r>
                          </m:sub>
                        </m:sSub>
                        <m:r>
                          <a:rPr lang="en-US" b="1" i="1" dirty="0">
                            <a:latin typeface="Cambria Math" panose="02040503050406030204" pitchFamily="18" charset="0"/>
                            <a:ea typeface="Cambria Math" panose="02040503050406030204" pitchFamily="18" charset="0"/>
                          </a:rPr>
                          <m:t>𝒑</m:t>
                        </m:r>
                        <m:r>
                          <a:rPr lang="en-US" b="1"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𝑥</m:t>
                        </m:r>
                        <m:r>
                          <a:rPr lang="en-US" i="1" dirty="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𝜃</m:t>
                            </m:r>
                          </m:e>
                          <m:sub>
                            <m:r>
                              <a:rPr lang="en-US" i="1" dirty="0">
                                <a:latin typeface="Cambria Math" panose="02040503050406030204" pitchFamily="18" charset="0"/>
                                <a:ea typeface="Cambria Math" panose="02040503050406030204" pitchFamily="18" charset="0"/>
                              </a:rPr>
                              <m:t>𝑖</m:t>
                            </m:r>
                          </m:sub>
                        </m:sSub>
                        <m:r>
                          <a:rPr lang="en-US" i="1" dirty="0">
                            <a:latin typeface="Cambria Math" panose="02040503050406030204" pitchFamily="18" charset="0"/>
                            <a:ea typeface="Cambria Math" panose="02040503050406030204" pitchFamily="18" charset="0"/>
                          </a:rPr>
                          <m:t>)</m:t>
                        </m:r>
                      </m:num>
                      <m:den>
                        <m:nary>
                          <m:naryPr>
                            <m:chr m:val="∑"/>
                            <m:supHide m:val="on"/>
                            <m:ctrlPr>
                              <a:rPr lang="en-US" b="1" i="1" dirty="0">
                                <a:latin typeface="Cambria Math" panose="02040503050406030204" pitchFamily="18" charset="0"/>
                              </a:rPr>
                            </m:ctrlPr>
                          </m:naryPr>
                          <m:sub>
                            <m:r>
                              <m:rPr>
                                <m:brk m:alnAt="7"/>
                              </m:rPr>
                              <a:rPr lang="en-US" b="1" i="1" dirty="0">
                                <a:latin typeface="Cambria Math" panose="02040503050406030204" pitchFamily="18" charset="0"/>
                              </a:rPr>
                              <m:t>𝒋</m:t>
                            </m:r>
                          </m:sub>
                          <m:sup/>
                          <m:e>
                            <m:sSub>
                              <m:sSubPr>
                                <m:ctrlPr>
                                  <a:rPr lang="en-US" b="1" i="1" dirty="0">
                                    <a:latin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𝝅</m:t>
                                </m:r>
                              </m:e>
                              <m:sub>
                                <m:r>
                                  <a:rPr lang="en-US" b="1" i="1" dirty="0">
                                    <a:latin typeface="Cambria Math" panose="02040503050406030204" pitchFamily="18" charset="0"/>
                                  </a:rPr>
                                  <m:t>𝒋</m:t>
                                </m:r>
                              </m:sub>
                            </m:sSub>
                            <m:r>
                              <a:rPr lang="en-US" b="1" i="1" dirty="0">
                                <a:latin typeface="Cambria Math" panose="02040503050406030204" pitchFamily="18" charset="0"/>
                              </a:rPr>
                              <m:t>𝒑</m:t>
                            </m:r>
                            <m:r>
                              <a:rPr lang="en-US" b="1" i="1" dirty="0">
                                <a:latin typeface="Cambria Math" panose="02040503050406030204" pitchFamily="18" charset="0"/>
                              </a:rPr>
                              <m:t>(</m:t>
                            </m:r>
                            <m:r>
                              <a:rPr lang="en-US" b="1" i="1" dirty="0">
                                <a:latin typeface="Cambria Math" panose="02040503050406030204" pitchFamily="18" charset="0"/>
                              </a:rPr>
                              <m:t>𝒙</m:t>
                            </m:r>
                            <m:r>
                              <a:rPr lang="en-US" b="1" i="1" dirty="0">
                                <a:latin typeface="Cambria Math" panose="02040503050406030204" pitchFamily="18" charset="0"/>
                              </a:rPr>
                              <m:t>,</m:t>
                            </m:r>
                            <m:sSub>
                              <m:sSubPr>
                                <m:ctrlPr>
                                  <a:rPr lang="en-US" b="1" i="1" dirty="0">
                                    <a:latin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𝜽</m:t>
                                </m:r>
                              </m:e>
                              <m:sub>
                                <m:r>
                                  <a:rPr lang="en-US" b="1" i="1" dirty="0">
                                    <a:latin typeface="Cambria Math" panose="02040503050406030204" pitchFamily="18" charset="0"/>
                                  </a:rPr>
                                  <m:t>𝒋</m:t>
                                </m:r>
                              </m:sub>
                            </m:sSub>
                            <m:r>
                              <a:rPr lang="en-US" b="1" i="1" dirty="0">
                                <a:latin typeface="Cambria Math" panose="02040503050406030204" pitchFamily="18" charset="0"/>
                              </a:rPr>
                              <m:t>)</m:t>
                            </m:r>
                          </m:e>
                        </m:nary>
                      </m:den>
                    </m:f>
                  </m:oMath>
                </a14:m>
                <a:endParaRPr lang="en-US" dirty="0"/>
              </a:p>
            </p:txBody>
          </p:sp>
        </mc:Choice>
        <mc:Fallback xmlns="">
          <p:sp>
            <p:nvSpPr>
              <p:cNvPr id="2" name="Rectangle 1">
                <a:extLst>
                  <a:ext uri="{FF2B5EF4-FFF2-40B4-BE49-F238E27FC236}">
                    <a16:creationId xmlns:a16="http://schemas.microsoft.com/office/drawing/2014/main" id="{4692E2BC-256F-EE49-A58F-B959F4C97E93}"/>
                  </a:ext>
                </a:extLst>
              </p:cNvPr>
              <p:cNvSpPr>
                <a:spLocks noRot="1" noChangeAspect="1" noMove="1" noResize="1" noEditPoints="1" noAdjustHandles="1" noChangeArrowheads="1" noChangeShapeType="1" noTextEdit="1"/>
              </p:cNvSpPr>
              <p:nvPr/>
            </p:nvSpPr>
            <p:spPr>
              <a:xfrm>
                <a:off x="2359125" y="4492533"/>
                <a:ext cx="3452951" cy="578556"/>
              </a:xfrm>
              <a:prstGeom prst="rect">
                <a:avLst/>
              </a:prstGeom>
              <a:blipFill>
                <a:blip r:embed="rId3"/>
                <a:stretch>
                  <a:fillRect t="-8696" b="-73913"/>
                </a:stretch>
              </a:blipFill>
            </p:spPr>
            <p:txBody>
              <a:bodyPr/>
              <a:lstStyle/>
              <a:p>
                <a:r>
                  <a:rPr lang="en-US">
                    <a:noFill/>
                  </a:rPr>
                  <a:t> </a:t>
                </a:r>
              </a:p>
            </p:txBody>
          </p:sp>
        </mc:Fallback>
      </mc:AlternateContent>
    </p:spTree>
    <p:extLst>
      <p:ext uri="{BB962C8B-B14F-4D97-AF65-F5344CB8AC3E}">
        <p14:creationId xmlns:p14="http://schemas.microsoft.com/office/powerpoint/2010/main" val="8323703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2976</TotalTime>
  <Words>1462</Words>
  <Application>Microsoft Macintosh PowerPoint</Application>
  <PresentationFormat>On-screen Show (4:3)</PresentationFormat>
  <Paragraphs>67</Paragraphs>
  <Slides>14</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Cambria Math</vt:lpstr>
      <vt:lpstr>inherit</vt:lpstr>
      <vt:lpstr>Merriweather</vt:lpstr>
      <vt:lpstr>Office Theme</vt:lpstr>
      <vt:lpstr>Math/EEB 589 - Mathematics of Machine Learning Methods in Ecology and Environmental Science Overview of the Classification 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Gross, Louis J</dc:creator>
  <cp:lastModifiedBy>Gross, Louis J</cp:lastModifiedBy>
  <cp:revision>112</cp:revision>
  <dcterms:created xsi:type="dcterms:W3CDTF">2020-08-27T15:28:05Z</dcterms:created>
  <dcterms:modified xsi:type="dcterms:W3CDTF">2020-09-17T19:04:56Z</dcterms:modified>
</cp:coreProperties>
</file>