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360" r:id="rId2"/>
    <p:sldId id="358" r:id="rId3"/>
    <p:sldId id="362" r:id="rId4"/>
    <p:sldId id="363" r:id="rId5"/>
    <p:sldId id="364" r:id="rId6"/>
    <p:sldId id="365" r:id="rId7"/>
    <p:sldId id="366" r:id="rId8"/>
    <p:sldId id="368" r:id="rId9"/>
    <p:sldId id="369" r:id="rId10"/>
    <p:sldId id="370" r:id="rId11"/>
    <p:sldId id="371" r:id="rId12"/>
    <p:sldId id="372" r:id="rId13"/>
    <p:sldId id="373" r:id="rId14"/>
    <p:sldId id="374" r:id="rId15"/>
    <p:sldId id="275" r:id="rId16"/>
    <p:sldId id="377" r:id="rId17"/>
    <p:sldId id="375" r:id="rId18"/>
    <p:sldId id="376" r:id="rId19"/>
    <p:sldId id="378" r:id="rId20"/>
    <p:sldId id="379" r:id="rId21"/>
    <p:sldId id="367"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3778"/>
  </p:normalViewPr>
  <p:slideViewPr>
    <p:cSldViewPr snapToGrid="0" snapToObjects="1">
      <p:cViewPr varScale="1">
        <p:scale>
          <a:sx n="102" d="100"/>
          <a:sy n="102" d="100"/>
        </p:scale>
        <p:origin x="19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10/21/20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10/21/20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10/21/20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10/21/20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10/21/20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10/21/20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946611"/>
            <a:ext cx="7886700" cy="4561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The objective of multidimensional scaling (MDS) is to represent measurements of similarity or dissimilarity between pairs of objects as distances between points in a low-dimensional space.  So here you compute distances between points in a high dimensional space and attempt to find an arrangement of the objects in a lower dimensional space so that their distances approximate as close as possible the original distances. </a:t>
            </a:r>
          </a:p>
          <a:p>
            <a:pPr algn="l"/>
            <a:r>
              <a:rPr lang="en-US" i="1" dirty="0"/>
              <a:t>Here let </a:t>
            </a:r>
            <a:r>
              <a:rPr lang="en-US" b="1" i="1" dirty="0"/>
              <a:t>X</a:t>
            </a:r>
            <a:r>
              <a:rPr lang="en-US" i="1" dirty="0"/>
              <a:t> be an N x p data matrix  (N observations on p variables) from which a dissimilarity matrix </a:t>
            </a:r>
            <a:r>
              <a:rPr lang="en-US" b="1" i="1" dirty="0"/>
              <a:t>D</a:t>
            </a:r>
            <a:r>
              <a:rPr lang="en-US" i="1" dirty="0"/>
              <a:t> is calculated. If interested in the observations, </a:t>
            </a:r>
            <a:r>
              <a:rPr lang="en-US" b="1" i="1" dirty="0"/>
              <a:t>D</a:t>
            </a:r>
            <a:r>
              <a:rPr lang="en-US" i="1" dirty="0"/>
              <a:t> is an N x N matrix and if interested in the variables it is a p x p matrix. </a:t>
            </a:r>
          </a:p>
        </p:txBody>
      </p:sp>
      <p:sp>
        <p:nvSpPr>
          <p:cNvPr id="5" name="Title 1">
            <a:extLst>
              <a:ext uri="{FF2B5EF4-FFF2-40B4-BE49-F238E27FC236}">
                <a16:creationId xmlns:a16="http://schemas.microsoft.com/office/drawing/2014/main" id="{BCB8D881-A0E5-8547-B9CA-3367DCA3B76F}"/>
              </a:ext>
            </a:extLst>
          </p:cNvPr>
          <p:cNvSpPr txBox="1">
            <a:spLocks/>
          </p:cNvSpPr>
          <p:nvPr/>
        </p:nvSpPr>
        <p:spPr>
          <a:xfrm>
            <a:off x="756557" y="177382"/>
            <a:ext cx="7630886" cy="1538684"/>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Math/EEB 589 - Mathematics of Machine Learning Methods in Ecology and Environmental Science</a:t>
            </a:r>
            <a:br>
              <a:rPr lang="en-US" sz="2800" b="1" dirty="0"/>
            </a:br>
            <a:r>
              <a:rPr lang="en-US" sz="2800" b="1" dirty="0"/>
              <a:t>Unsupervised learning methods: Multidimensional Scaling example and Clustering </a:t>
            </a:r>
          </a:p>
        </p:txBody>
      </p:sp>
    </p:spTree>
    <p:extLst>
      <p:ext uri="{BB962C8B-B14F-4D97-AF65-F5344CB8AC3E}">
        <p14:creationId xmlns:p14="http://schemas.microsoft.com/office/powerpoint/2010/main" val="210411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153923"/>
            <a:ext cx="7630886" cy="1716511"/>
          </a:xfrm>
        </p:spPr>
        <p:txBody>
          <a:bodyPr>
            <a:normAutofit/>
          </a:bodyPr>
          <a:lstStyle/>
          <a:p>
            <a:r>
              <a:rPr lang="en-US" sz="2800" b="1" dirty="0"/>
              <a:t>Unsupervised Learning Methods: Principal Coordinates Analysis</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778356"/>
            <a:ext cx="7886700" cy="4561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PCA and FA are used for quantitative multivariate data and the objective is to preserve Euclidean distances between the observations.  There are cases of data for which other distance metrics make more sense, for example in which the data are presence/absence matrices in which each row is a site or sample and the columns correspond to a species or taxon, and the matrix values are binary – 1 if present and 0 if not present. For these cases one approach for reducing the complexity of the data is Principal Coordinates Analysis (</a:t>
            </a:r>
            <a:r>
              <a:rPr lang="en-US" i="1" dirty="0" err="1"/>
              <a:t>PCoA</a:t>
            </a:r>
            <a:r>
              <a:rPr lang="en-US" i="1" dirty="0"/>
              <a:t>). PCA is actually a special case of </a:t>
            </a:r>
            <a:r>
              <a:rPr lang="en-US" i="1" dirty="0" err="1"/>
              <a:t>PCoA</a:t>
            </a:r>
            <a:r>
              <a:rPr lang="en-US" i="1" dirty="0"/>
              <a:t> when the data matrix corresponds to Euclidean distances. </a:t>
            </a:r>
            <a:r>
              <a:rPr lang="en-US" i="1" dirty="0" err="1"/>
              <a:t>PCoA</a:t>
            </a:r>
            <a:r>
              <a:rPr lang="en-US" i="1" dirty="0"/>
              <a:t> is also called metric multidimensional scaling. </a:t>
            </a:r>
          </a:p>
        </p:txBody>
      </p:sp>
    </p:spTree>
    <p:extLst>
      <p:ext uri="{BB962C8B-B14F-4D97-AF65-F5344CB8AC3E}">
        <p14:creationId xmlns:p14="http://schemas.microsoft.com/office/powerpoint/2010/main" val="1694310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153923"/>
            <a:ext cx="7630886" cy="1716511"/>
          </a:xfrm>
        </p:spPr>
        <p:txBody>
          <a:bodyPr>
            <a:normAutofit/>
          </a:bodyPr>
          <a:lstStyle/>
          <a:p>
            <a:r>
              <a:rPr lang="en-US" sz="2800" b="1" dirty="0"/>
              <a:t>Unsupervised Learning Methods: Multidimensional scaling</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382940"/>
            <a:ext cx="7886700" cy="456167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The matrix D={</a:t>
            </a:r>
            <a:r>
              <a:rPr lang="en-US" i="1" dirty="0" err="1"/>
              <a:t>d</a:t>
            </a:r>
            <a:r>
              <a:rPr lang="en-US" i="1" baseline="-25000" dirty="0" err="1"/>
              <a:t>ij</a:t>
            </a:r>
            <a:r>
              <a:rPr lang="en-US" i="1" dirty="0"/>
              <a:t>} has elements that are dissimilarities between observations </a:t>
            </a:r>
            <a:r>
              <a:rPr lang="en-US" i="1" dirty="0" err="1"/>
              <a:t>i</a:t>
            </a:r>
            <a:r>
              <a:rPr lang="en-US" i="1" dirty="0"/>
              <a:t> and j that satisfy: (</a:t>
            </a:r>
            <a:r>
              <a:rPr lang="en-US" i="1" dirty="0" err="1"/>
              <a:t>i</a:t>
            </a:r>
            <a:r>
              <a:rPr lang="en-US" i="1" dirty="0"/>
              <a:t>) a non-negativity property so that </a:t>
            </a:r>
            <a:r>
              <a:rPr lang="en-US" i="1" dirty="0" err="1"/>
              <a:t>d</a:t>
            </a:r>
            <a:r>
              <a:rPr lang="en-US" i="1" baseline="-25000" dirty="0" err="1"/>
              <a:t>ij</a:t>
            </a:r>
            <a:r>
              <a:rPr lang="en-US" i="1" dirty="0"/>
              <a:t> ≥ 0 for all </a:t>
            </a:r>
            <a:r>
              <a:rPr lang="en-US" i="1" dirty="0" err="1"/>
              <a:t>i</a:t>
            </a:r>
            <a:r>
              <a:rPr lang="en-US" i="1" dirty="0"/>
              <a:t> and j with d</a:t>
            </a:r>
            <a:r>
              <a:rPr lang="en-US" i="1" baseline="-25000" dirty="0"/>
              <a:t>ii</a:t>
            </a:r>
            <a:r>
              <a:rPr lang="en-US" i="1" dirty="0"/>
              <a:t> = 0 and (ii) a symmetry property so that </a:t>
            </a:r>
            <a:r>
              <a:rPr lang="en-US" i="1" dirty="0" err="1"/>
              <a:t>d</a:t>
            </a:r>
            <a:r>
              <a:rPr lang="en-US" i="1" baseline="-25000" dirty="0" err="1"/>
              <a:t>ij</a:t>
            </a:r>
            <a:r>
              <a:rPr lang="en-US" i="1" baseline="-25000" dirty="0"/>
              <a:t> </a:t>
            </a:r>
            <a:r>
              <a:rPr lang="en-US" i="1" dirty="0"/>
              <a:t>= </a:t>
            </a:r>
            <a:r>
              <a:rPr lang="en-US" i="1" dirty="0" err="1"/>
              <a:t>d</a:t>
            </a:r>
            <a:r>
              <a:rPr lang="en-US" i="1" baseline="-25000" dirty="0" err="1"/>
              <a:t>ji</a:t>
            </a:r>
            <a:r>
              <a:rPr lang="en-US" i="1" dirty="0"/>
              <a:t> for all </a:t>
            </a:r>
            <a:r>
              <a:rPr lang="en-US" i="1" dirty="0" err="1"/>
              <a:t>i</a:t>
            </a:r>
            <a:r>
              <a:rPr lang="en-US" i="1" dirty="0"/>
              <a:t> and j.</a:t>
            </a:r>
          </a:p>
          <a:p>
            <a:pPr algn="l"/>
            <a:r>
              <a:rPr lang="en-US" i="1" dirty="0"/>
              <a:t>If the </a:t>
            </a:r>
            <a:r>
              <a:rPr lang="en-US" i="1" dirty="0" err="1"/>
              <a:t>d</a:t>
            </a:r>
            <a:r>
              <a:rPr lang="en-US" i="1" baseline="-25000" dirty="0" err="1"/>
              <a:t>ij</a:t>
            </a:r>
            <a:r>
              <a:rPr lang="en-US" i="1" dirty="0"/>
              <a:t> satisfy the triangle inequality </a:t>
            </a:r>
            <a:r>
              <a:rPr lang="en-US" i="1" dirty="0" err="1"/>
              <a:t>d</a:t>
            </a:r>
            <a:r>
              <a:rPr lang="en-US" i="1" baseline="-25000" dirty="0" err="1"/>
              <a:t>ij</a:t>
            </a:r>
            <a:r>
              <a:rPr lang="en-US" i="1" dirty="0"/>
              <a:t> ≤ </a:t>
            </a:r>
            <a:r>
              <a:rPr lang="en-US" i="1" dirty="0" err="1"/>
              <a:t>d</a:t>
            </a:r>
            <a:r>
              <a:rPr lang="en-US" i="1" baseline="-25000" dirty="0" err="1"/>
              <a:t>ik</a:t>
            </a:r>
            <a:r>
              <a:rPr lang="en-US" i="1" dirty="0"/>
              <a:t> + </a:t>
            </a:r>
            <a:r>
              <a:rPr lang="en-US" i="1" dirty="0" err="1"/>
              <a:t>d</a:t>
            </a:r>
            <a:r>
              <a:rPr lang="en-US" i="1" baseline="-25000" dirty="0" err="1"/>
              <a:t>kj</a:t>
            </a:r>
            <a:r>
              <a:rPr lang="en-US" i="1" baseline="-25000" dirty="0"/>
              <a:t> </a:t>
            </a:r>
            <a:r>
              <a:rPr lang="en-US" i="1" dirty="0"/>
              <a:t>for any k then it is a proper distance metric and the method is called Metric Multidimensional Scaling (MMDS). If the triangle inequality is not satisfied, the method is called Non-Metric Multidimensional Scaling(NMMDS). </a:t>
            </a:r>
            <a:r>
              <a:rPr lang="en-US" i="1" dirty="0" err="1"/>
              <a:t>PCoA</a:t>
            </a:r>
            <a:r>
              <a:rPr lang="en-US" i="1" dirty="0"/>
              <a:t> is MMDS. </a:t>
            </a:r>
          </a:p>
          <a:p>
            <a:pPr algn="l"/>
            <a:r>
              <a:rPr lang="en-US" i="1" dirty="0"/>
              <a:t>The objective is to approximate the dissimilarities calculated from the data in p dimensional space by Euclidean distances calculated in q &lt;&lt; p dimensional space and q is typically chosen to be 2 or 3. </a:t>
            </a:r>
          </a:p>
        </p:txBody>
      </p:sp>
    </p:spTree>
    <p:extLst>
      <p:ext uri="{BB962C8B-B14F-4D97-AF65-F5344CB8AC3E}">
        <p14:creationId xmlns:p14="http://schemas.microsoft.com/office/powerpoint/2010/main" val="1668606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153923"/>
            <a:ext cx="7630886" cy="1716511"/>
          </a:xfrm>
        </p:spPr>
        <p:txBody>
          <a:bodyPr>
            <a:normAutofit/>
          </a:bodyPr>
          <a:lstStyle/>
          <a:p>
            <a:r>
              <a:rPr lang="en-US" sz="2800" b="1" dirty="0"/>
              <a:t>Unsupervised Learning Methods: Multidimensional scaling</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382940"/>
                <a:ext cx="7886700" cy="456167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Let Z be a N x q matrix that contains the coordinates of the objects in the low dimensional space and assume that the “quality” of the approximation is determined through some loss function such as</a:t>
                </a:r>
              </a:p>
              <a:p>
                <a:pPr algn="l"/>
                <a:r>
                  <a:rPr lang="en-US" i="1" dirty="0"/>
                  <a:t> </a:t>
                </a:r>
                <a14:m>
                  <m:oMath xmlns:m="http://schemas.openxmlformats.org/officeDocument/2006/math">
                    <m:r>
                      <a:rPr lang="en-US" b="0" i="1" smtClean="0">
                        <a:latin typeface="Cambria Math" panose="02040503050406030204" pitchFamily="18" charset="0"/>
                      </a:rPr>
                      <m:t>𝑆𝑡𝑟𝑒𝑠𝑠</m:t>
                    </m:r>
                    <m:d>
                      <m:dPr>
                        <m:ctrlPr>
                          <a:rPr lang="en-US" b="0" i="1" smtClean="0">
                            <a:latin typeface="Cambria Math" panose="02040503050406030204" pitchFamily="18" charset="0"/>
                          </a:rPr>
                        </m:ctrlPr>
                      </m:dPr>
                      <m:e>
                        <m:r>
                          <a:rPr lang="en-US" b="0" i="1" smtClean="0">
                            <a:latin typeface="Cambria Math" panose="02040503050406030204" pitchFamily="18" charset="0"/>
                          </a:rPr>
                          <m:t>𝑍</m:t>
                        </m:r>
                      </m:e>
                    </m:d>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𝑁</m:t>
                        </m:r>
                      </m:sup>
                      <m:e>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𝑁</m:t>
                            </m:r>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𝑖𝑗</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𝑍</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e>
                              <m:sup>
                                <m:r>
                                  <a:rPr lang="en-US" b="0" i="1" smtClean="0">
                                    <a:latin typeface="Cambria Math" panose="02040503050406030204" pitchFamily="18" charset="0"/>
                                  </a:rPr>
                                  <m:t>2</m:t>
                                </m:r>
                              </m:sup>
                            </m:sSup>
                          </m:e>
                        </m:nary>
                      </m:e>
                    </m:nary>
                  </m:oMath>
                </a14:m>
                <a:endParaRPr lang="en-US" i="1" dirty="0"/>
              </a:p>
              <a:p>
                <a:pPr algn="l"/>
                <a:r>
                  <a:rPr lang="en-US" i="1" dirty="0"/>
                  <a:t>This is typically normalized by the sum of the squared estimates so what is used is </a:t>
                </a:r>
              </a:p>
              <a:p>
                <a:pPr algn="l"/>
                <a:r>
                  <a:rPr lang="en-US" dirty="0"/>
                  <a:t>(</a:t>
                </a:r>
                <a14:m>
                  <m:oMath xmlns:m="http://schemas.openxmlformats.org/officeDocument/2006/math">
                    <m:sSup>
                      <m:sSupPr>
                        <m:ctrlPr>
                          <a:rPr lang="en-US" i="1" smtClean="0">
                            <a:latin typeface="Cambria Math" panose="02040503050406030204" pitchFamily="18" charset="0"/>
                          </a:rPr>
                        </m:ctrlPr>
                      </m:sSupPr>
                      <m:e>
                        <m:f>
                          <m:fPr>
                            <m:ctrlPr>
                              <a:rPr lang="en-US" i="1" smtClean="0">
                                <a:latin typeface="Cambria Math" panose="02040503050406030204" pitchFamily="18" charset="0"/>
                              </a:rPr>
                            </m:ctrlPr>
                          </m:fPr>
                          <m:num>
                            <m:r>
                              <a:rPr lang="en-US" b="0" i="1" smtClean="0">
                                <a:latin typeface="Cambria Math" panose="02040503050406030204" pitchFamily="18" charset="0"/>
                              </a:rPr>
                              <m:t>𝑆𝑡𝑟𝑒𝑠𝑠</m:t>
                            </m:r>
                            <m:r>
                              <a:rPr lang="en-US" b="0" i="1" smtClean="0">
                                <a:latin typeface="Cambria Math" panose="02040503050406030204" pitchFamily="18" charset="0"/>
                              </a:rPr>
                              <m:t>(</m:t>
                            </m:r>
                            <m:r>
                              <a:rPr lang="en-US" b="0" i="1" smtClean="0">
                                <a:latin typeface="Cambria Math" panose="02040503050406030204" pitchFamily="18" charset="0"/>
                              </a:rPr>
                              <m:t>𝑍</m:t>
                            </m:r>
                            <m:r>
                              <a:rPr lang="en-US" b="0" i="1" smtClean="0">
                                <a:latin typeface="Cambria Math" panose="02040503050406030204" pitchFamily="18" charset="0"/>
                              </a:rPr>
                              <m:t>)</m:t>
                            </m:r>
                          </m:num>
                          <m:den>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𝑖</m:t>
                                </m:r>
                                <m:r>
                                  <a:rPr lang="en-US" b="0" i="1" smtClean="0">
                                    <a:latin typeface="Cambria Math" panose="02040503050406030204" pitchFamily="18" charset="0"/>
                                  </a:rPr>
                                  <m:t>&lt;</m:t>
                                </m:r>
                                <m:r>
                                  <a:rPr lang="en-US" b="0" i="1" smtClean="0">
                                    <a:latin typeface="Cambria Math" panose="02040503050406030204" pitchFamily="18" charset="0"/>
                                  </a:rPr>
                                  <m:t>𝑗</m:t>
                                </m:r>
                              </m:sub>
                              <m:sup/>
                              <m:e>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𝑑</m:t>
                                    </m:r>
                                  </m:e>
                                  <m:sub>
                                    <m:r>
                                      <a:rPr lang="en-US" b="0" i="1" smtClean="0">
                                        <a:latin typeface="Cambria Math" panose="02040503050406030204" pitchFamily="18" charset="0"/>
                                      </a:rPr>
                                      <m:t>𝑖𝑗</m:t>
                                    </m:r>
                                  </m:sub>
                                  <m:sup>
                                    <m:r>
                                      <a:rPr lang="en-US" b="0" i="1" smtClean="0">
                                        <a:latin typeface="Cambria Math" panose="02040503050406030204" pitchFamily="18" charset="0"/>
                                      </a:rPr>
                                      <m:t>2</m:t>
                                    </m:r>
                                  </m:sup>
                                </m:sSubSup>
                              </m:e>
                            </m:nary>
                          </m:den>
                        </m:f>
                        <m:r>
                          <a:rPr lang="en-US" b="0" i="1" smtClean="0">
                            <a:latin typeface="Cambria Math" panose="02040503050406030204" pitchFamily="18" charset="0"/>
                          </a:rPr>
                          <m:t>)</m:t>
                        </m:r>
                      </m:e>
                      <m:sup>
                        <m:r>
                          <a:rPr lang="en-US" b="0" i="1" smtClean="0">
                            <a:latin typeface="Cambria Math" panose="02040503050406030204" pitchFamily="18" charset="0"/>
                          </a:rPr>
                          <m:t>1/2</m:t>
                        </m:r>
                      </m:sup>
                    </m:sSup>
                  </m:oMath>
                </a14:m>
                <a:endParaRPr lang="en-US" i="1" dirty="0"/>
              </a:p>
              <a:p>
                <a:pPr algn="l"/>
                <a:r>
                  <a:rPr lang="en-US" i="1" dirty="0"/>
                  <a:t> This can be modified to account for differences in variability among the components or measurement error by weighting the terms in the sum. These weights can reduce the impact of outliers in the low dimensional space. </a:t>
                </a:r>
              </a:p>
            </p:txBody>
          </p:sp>
        </mc:Choice>
        <mc:Fallback xmlns="">
          <p:sp>
            <p:nvSpPr>
              <p:cNvPr id="8" name="Content Placeholder 2">
                <a:extLst>
                  <a:ext uri="{FF2B5EF4-FFF2-40B4-BE49-F238E27FC236}">
                    <a16:creationId xmlns:a16="http://schemas.microsoft.com/office/drawing/2014/main" id="{49D53CA5-0A17-0341-94A7-287188FEC0A6}"/>
                  </a:ext>
                </a:extLst>
              </p:cNvPr>
              <p:cNvSpPr txBox="1">
                <a:spLocks noRot="1" noChangeAspect="1" noMove="1" noResize="1" noEditPoints="1" noAdjustHandles="1" noChangeArrowheads="1" noChangeShapeType="1" noTextEdit="1"/>
              </p:cNvSpPr>
              <p:nvPr/>
            </p:nvSpPr>
            <p:spPr>
              <a:xfrm>
                <a:off x="628650" y="1382940"/>
                <a:ext cx="7886700" cy="4561676"/>
              </a:xfrm>
              <a:prstGeom prst="rect">
                <a:avLst/>
              </a:prstGeom>
              <a:blipFill>
                <a:blip r:embed="rId2"/>
                <a:stretch>
                  <a:fillRect l="-1608" t="-2493" r="-161"/>
                </a:stretch>
              </a:blipFill>
            </p:spPr>
            <p:txBody>
              <a:bodyPr/>
              <a:lstStyle/>
              <a:p>
                <a:r>
                  <a:rPr lang="en-US">
                    <a:noFill/>
                  </a:rPr>
                  <a:t> </a:t>
                </a:r>
              </a:p>
            </p:txBody>
          </p:sp>
        </mc:Fallback>
      </mc:AlternateContent>
    </p:spTree>
    <p:extLst>
      <p:ext uri="{BB962C8B-B14F-4D97-AF65-F5344CB8AC3E}">
        <p14:creationId xmlns:p14="http://schemas.microsoft.com/office/powerpoint/2010/main" val="2475398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628650" y="-153923"/>
            <a:ext cx="7630886" cy="1716511"/>
          </a:xfrm>
        </p:spPr>
        <p:txBody>
          <a:bodyPr>
            <a:normAutofit/>
          </a:bodyPr>
          <a:lstStyle/>
          <a:p>
            <a:r>
              <a:rPr lang="en-US" sz="2800" b="1" dirty="0"/>
              <a:t>Unsupervised Learning Methods: Multidimensional scaling</a:t>
            </a:r>
            <a:br>
              <a:rPr lang="en-US" sz="2800" b="1" dirty="0"/>
            </a:br>
            <a:r>
              <a:rPr lang="en-US" sz="2800" b="1" dirty="0"/>
              <a:t> </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382940"/>
            <a:ext cx="7886700" cy="4561676"/>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The solution process involves some iterative method to reposition the objects in the lower dimensional space (e.g. perturb their locations a bit), recalculate the stress and continue to iterate until the stress does not become smaller. A typical method would include a linear regression step in this process to regress the lower dimensional dissimilarities against those in the data and use this to get a linear estimator in the lower dimensional space and the stress is then calculated using the observed and regressed estimates in the lower dimensional space.  </a:t>
            </a:r>
          </a:p>
          <a:p>
            <a:pPr algn="l"/>
            <a:r>
              <a:rPr lang="en-US" i="1" dirty="0"/>
              <a:t>NMMDS goal is to place objects that are very different far apart in the low dimensional space while similar objects are placed close with only the rank ordering of the original dissimilarities preserved. The other ordination methods attempt to preserve the original distances. </a:t>
            </a:r>
          </a:p>
        </p:txBody>
      </p:sp>
    </p:spTree>
    <p:extLst>
      <p:ext uri="{BB962C8B-B14F-4D97-AF65-F5344CB8AC3E}">
        <p14:creationId xmlns:p14="http://schemas.microsoft.com/office/powerpoint/2010/main" val="2122798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8A3FBD-D775-354E-838C-71945D2F0AC0}"/>
              </a:ext>
            </a:extLst>
          </p:cNvPr>
          <p:cNvSpPr txBox="1">
            <a:spLocks/>
          </p:cNvSpPr>
          <p:nvPr/>
        </p:nvSpPr>
        <p:spPr>
          <a:xfrm>
            <a:off x="1417789" y="311958"/>
            <a:ext cx="7630886" cy="68001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of Multidimensional scaling</a:t>
            </a:r>
            <a:br>
              <a:rPr lang="en-US" sz="2800" b="1" dirty="0"/>
            </a:br>
            <a:r>
              <a:rPr lang="en-US" sz="2800" b="1" dirty="0"/>
              <a:t> </a:t>
            </a:r>
          </a:p>
        </p:txBody>
      </p:sp>
      <p:sp>
        <p:nvSpPr>
          <p:cNvPr id="5" name="TextBox 4">
            <a:extLst>
              <a:ext uri="{FF2B5EF4-FFF2-40B4-BE49-F238E27FC236}">
                <a16:creationId xmlns:a16="http://schemas.microsoft.com/office/drawing/2014/main" id="{2AC988B1-F5BD-2549-9878-02EC94D834A3}"/>
              </a:ext>
            </a:extLst>
          </p:cNvPr>
          <p:cNvSpPr txBox="1"/>
          <p:nvPr/>
        </p:nvSpPr>
        <p:spPr>
          <a:xfrm>
            <a:off x="563671" y="1064712"/>
            <a:ext cx="7791189" cy="5078313"/>
          </a:xfrm>
          <a:prstGeom prst="rect">
            <a:avLst/>
          </a:prstGeom>
          <a:noFill/>
        </p:spPr>
        <p:txBody>
          <a:bodyPr wrap="square" rtlCol="0">
            <a:spAutoFit/>
          </a:bodyPr>
          <a:lstStyle/>
          <a:p>
            <a:r>
              <a:rPr lang="en-US" dirty="0"/>
              <a:t>Principal Coordinates Analysis (</a:t>
            </a:r>
            <a:r>
              <a:rPr lang="en-US" dirty="0" err="1"/>
              <a:t>PCoA</a:t>
            </a:r>
            <a:r>
              <a:rPr lang="en-US" dirty="0"/>
              <a:t>) is also called multidimensional scaling, takes a matrix of interpoint distances, and creates a configuration of points. Ideally, those points can be constructed in two or three dimensions (so this is a dimension reduction method), and the Euclidean distances between them approximately reproduce the original distance matrix. Thus, a scatter plot of those points provides a visual representation of the original distances. A </a:t>
            </a:r>
            <a:r>
              <a:rPr lang="en-US" dirty="0" err="1"/>
              <a:t>Matlab</a:t>
            </a:r>
            <a:r>
              <a:rPr lang="en-US" dirty="0"/>
              <a:t> example illustrates this for the case of genetic “distances” (or dissimilarity) between populations. A genetic distance between two populations is a measures of how different the allele distributions are in samples of individuals taken from the two populations (there are several different ways to calculate this).  A standard question in evolutionary biology is whether the genetic distances between populations are related in some way to the physical spatial distances between populations. </a:t>
            </a:r>
          </a:p>
          <a:p>
            <a:endParaRPr lang="en-US" dirty="0"/>
          </a:p>
          <a:p>
            <a:r>
              <a:rPr lang="en-US" dirty="0"/>
              <a:t>In this example there are 8 populations with known geographic locations. We want to  know how closely their genetic and spatial distances correspond. If they are similar, it provides evidence that how much interbreeding there is between the populations is affected by their geographic locations.</a:t>
            </a:r>
          </a:p>
        </p:txBody>
      </p:sp>
    </p:spTree>
    <p:extLst>
      <p:ext uri="{BB962C8B-B14F-4D97-AF65-F5344CB8AC3E}">
        <p14:creationId xmlns:p14="http://schemas.microsoft.com/office/powerpoint/2010/main" val="1227768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8A3FBD-D775-354E-838C-71945D2F0AC0}"/>
              </a:ext>
            </a:extLst>
          </p:cNvPr>
          <p:cNvSpPr txBox="1">
            <a:spLocks/>
          </p:cNvSpPr>
          <p:nvPr/>
        </p:nvSpPr>
        <p:spPr>
          <a:xfrm>
            <a:off x="1417789" y="311958"/>
            <a:ext cx="7630886" cy="68001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of Multidimensional scaling</a:t>
            </a:r>
            <a:br>
              <a:rPr lang="en-US" sz="2800" b="1" dirty="0"/>
            </a:br>
            <a:r>
              <a:rPr lang="en-US" sz="2800" b="1" dirty="0"/>
              <a:t> </a:t>
            </a:r>
          </a:p>
        </p:txBody>
      </p:sp>
      <p:sp>
        <p:nvSpPr>
          <p:cNvPr id="5" name="TextBox 4">
            <a:extLst>
              <a:ext uri="{FF2B5EF4-FFF2-40B4-BE49-F238E27FC236}">
                <a16:creationId xmlns:a16="http://schemas.microsoft.com/office/drawing/2014/main" id="{2AC988B1-F5BD-2549-9878-02EC94D834A3}"/>
              </a:ext>
            </a:extLst>
          </p:cNvPr>
          <p:cNvSpPr txBox="1"/>
          <p:nvPr/>
        </p:nvSpPr>
        <p:spPr>
          <a:xfrm>
            <a:off x="563671" y="1064712"/>
            <a:ext cx="7791189" cy="5632311"/>
          </a:xfrm>
          <a:prstGeom prst="rect">
            <a:avLst/>
          </a:prstGeom>
          <a:noFill/>
        </p:spPr>
        <p:txBody>
          <a:bodyPr wrap="square" rtlCol="0">
            <a:spAutoFit/>
          </a:bodyPr>
          <a:lstStyle/>
          <a:p>
            <a:r>
              <a:rPr lang="en-US" dirty="0"/>
              <a:t>Let the vector X give the locations of the populations</a:t>
            </a:r>
          </a:p>
          <a:p>
            <a:r>
              <a:rPr lang="en-US" dirty="0"/>
              <a:t>X = [39.1     18.7;</a:t>
            </a:r>
          </a:p>
          <a:p>
            <a:r>
              <a:rPr lang="en-US" dirty="0"/>
              <a:t>     40.7     21.2;</a:t>
            </a:r>
          </a:p>
          <a:p>
            <a:r>
              <a:rPr lang="en-US" dirty="0"/>
              <a:t>     41.5     21.5;</a:t>
            </a:r>
          </a:p>
          <a:p>
            <a:r>
              <a:rPr lang="en-US" dirty="0"/>
              <a:t>     39.2     21.8;</a:t>
            </a:r>
          </a:p>
          <a:p>
            <a:r>
              <a:rPr lang="en-US" dirty="0"/>
              <a:t>     38.7     20.6;</a:t>
            </a:r>
          </a:p>
          <a:p>
            <a:r>
              <a:rPr lang="en-US" dirty="0"/>
              <a:t>     41.7     20.1;</a:t>
            </a:r>
          </a:p>
          <a:p>
            <a:r>
              <a:rPr lang="en-US" dirty="0"/>
              <a:t>     40.1     22.1;</a:t>
            </a:r>
          </a:p>
          <a:p>
            <a:r>
              <a:rPr lang="en-US" dirty="0"/>
              <a:t>     39.2     21.6];</a:t>
            </a:r>
          </a:p>
          <a:p>
            <a:r>
              <a:rPr lang="en-US" dirty="0"/>
              <a:t>And let the matrix D give the genetic distances (pairwise between the 10 populations):</a:t>
            </a:r>
          </a:p>
          <a:p>
            <a:r>
              <a:rPr lang="en-US" dirty="0"/>
              <a:t>D = [4.69 6.79 3.50 3.11 4.46 5.57 3.00 ...</a:t>
            </a:r>
          </a:p>
          <a:p>
            <a:r>
              <a:rPr lang="en-US" dirty="0"/>
              <a:t>          2.10 2.27 2.65 2.36 1.99 1.74 ...</a:t>
            </a:r>
          </a:p>
          <a:p>
            <a:r>
              <a:rPr lang="en-US" dirty="0"/>
              <a:t>               3.78 4.53 2.83 2.44 3.79 ...</a:t>
            </a:r>
          </a:p>
          <a:p>
            <a:r>
              <a:rPr lang="en-US" dirty="0"/>
              <a:t>                    1.98 4.35 2.07 0.53 ...</a:t>
            </a:r>
          </a:p>
          <a:p>
            <a:r>
              <a:rPr lang="en-US" dirty="0"/>
              <a:t>                         3.80 3.31 1.47 ...</a:t>
            </a:r>
          </a:p>
          <a:p>
            <a:r>
              <a:rPr lang="en-US" dirty="0"/>
              <a:t>                              4.35 3.82 ...</a:t>
            </a:r>
          </a:p>
          <a:p>
            <a:r>
              <a:rPr lang="en-US" dirty="0"/>
              <a:t>                                   2.57];</a:t>
            </a:r>
          </a:p>
          <a:p>
            <a:endParaRPr lang="en-US" dirty="0"/>
          </a:p>
          <a:p>
            <a:endParaRPr lang="en-US" dirty="0"/>
          </a:p>
        </p:txBody>
      </p:sp>
    </p:spTree>
    <p:extLst>
      <p:ext uri="{BB962C8B-B14F-4D97-AF65-F5344CB8AC3E}">
        <p14:creationId xmlns:p14="http://schemas.microsoft.com/office/powerpoint/2010/main" val="2020559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8A3FBD-D775-354E-838C-71945D2F0AC0}"/>
              </a:ext>
            </a:extLst>
          </p:cNvPr>
          <p:cNvSpPr txBox="1">
            <a:spLocks/>
          </p:cNvSpPr>
          <p:nvPr/>
        </p:nvSpPr>
        <p:spPr>
          <a:xfrm>
            <a:off x="1417789" y="311958"/>
            <a:ext cx="7630886" cy="68001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of Multidimensional scaling</a:t>
            </a:r>
            <a:br>
              <a:rPr lang="en-US" sz="2800" b="1" dirty="0"/>
            </a:br>
            <a:r>
              <a:rPr lang="en-US" sz="2800" b="1" dirty="0"/>
              <a:t> </a:t>
            </a:r>
          </a:p>
        </p:txBody>
      </p:sp>
      <p:sp>
        <p:nvSpPr>
          <p:cNvPr id="5" name="TextBox 4">
            <a:extLst>
              <a:ext uri="{FF2B5EF4-FFF2-40B4-BE49-F238E27FC236}">
                <a16:creationId xmlns:a16="http://schemas.microsoft.com/office/drawing/2014/main" id="{2AC988B1-F5BD-2549-9878-02EC94D834A3}"/>
              </a:ext>
            </a:extLst>
          </p:cNvPr>
          <p:cNvSpPr txBox="1"/>
          <p:nvPr/>
        </p:nvSpPr>
        <p:spPr>
          <a:xfrm>
            <a:off x="588723" y="826718"/>
            <a:ext cx="7966554" cy="5078313"/>
          </a:xfrm>
          <a:prstGeom prst="rect">
            <a:avLst/>
          </a:prstGeom>
          <a:noFill/>
        </p:spPr>
        <p:txBody>
          <a:bodyPr wrap="square" rtlCol="0">
            <a:spAutoFit/>
          </a:bodyPr>
          <a:lstStyle/>
          <a:p>
            <a:r>
              <a:rPr lang="en-US" dirty="0"/>
              <a:t>     It might be easier to see D as a symmetric matrix</a:t>
            </a:r>
          </a:p>
          <a:p>
            <a:endParaRPr lang="en-US" dirty="0"/>
          </a:p>
          <a:p>
            <a:r>
              <a:rPr lang="en-US" dirty="0"/>
              <a:t>         0    4.6900    6.7900    3.5000    3.1100    4.4600    5.5700    3.0000</a:t>
            </a:r>
          </a:p>
          <a:p>
            <a:r>
              <a:rPr lang="en-US" dirty="0"/>
              <a:t>    4.6900         0    2.1000    2.2700    2.6500    2.3600    1.9900    1.7400</a:t>
            </a:r>
          </a:p>
          <a:p>
            <a:r>
              <a:rPr lang="en-US" dirty="0"/>
              <a:t>    6.7900    2.1000         0    3.7800    4.5300    2.8300    2.4400    3.7900</a:t>
            </a:r>
          </a:p>
          <a:p>
            <a:r>
              <a:rPr lang="en-US" dirty="0"/>
              <a:t>    3.5000    2.2700    3.7800         0    1.9800    4.3500    2.0700    0.5300</a:t>
            </a:r>
          </a:p>
          <a:p>
            <a:r>
              <a:rPr lang="en-US" dirty="0"/>
              <a:t>    3.1100    2.6500    4.5300    1.9800         0    3.8000    3.3100    1.4700</a:t>
            </a:r>
          </a:p>
          <a:p>
            <a:r>
              <a:rPr lang="en-US" dirty="0"/>
              <a:t>    4.4600    2.3600    2.8300    4.3500    3.8000         0    4.3500    3.8200</a:t>
            </a:r>
          </a:p>
          <a:p>
            <a:r>
              <a:rPr lang="en-US" dirty="0"/>
              <a:t>    5.5700    1.9900    2.4400    2.0700    3.3100    4.3500         0    2.5700</a:t>
            </a:r>
          </a:p>
          <a:p>
            <a:r>
              <a:rPr lang="en-US" dirty="0"/>
              <a:t>    3.0000    1.7400    3.7900    0.5300    1.4700    3.8200    2.5700         0</a:t>
            </a:r>
          </a:p>
          <a:p>
            <a:endParaRPr lang="en-US" dirty="0"/>
          </a:p>
          <a:p>
            <a:r>
              <a:rPr lang="en-US" dirty="0"/>
              <a:t>Then using </a:t>
            </a:r>
            <a:r>
              <a:rPr lang="en-US" dirty="0" err="1"/>
              <a:t>Matlab’s</a:t>
            </a:r>
            <a:r>
              <a:rPr lang="en-US" dirty="0"/>
              <a:t> command to carry out </a:t>
            </a:r>
            <a:r>
              <a:rPr lang="en-US" dirty="0" err="1"/>
              <a:t>PCoA</a:t>
            </a:r>
            <a:r>
              <a:rPr lang="en-US" dirty="0"/>
              <a:t>, </a:t>
            </a:r>
            <a:r>
              <a:rPr lang="en-US" dirty="0" err="1"/>
              <a:t>cmdscale</a:t>
            </a:r>
            <a:r>
              <a:rPr lang="en-US" dirty="0"/>
              <a:t>(D) creates a matrix of points (in this case in up to 8-dimensions) that have Euclidean distances that “reproduce” the genetic distances. This command also gives the eigenvalues and if there are only 2-3 eigenvalues that dominate, it would be safe to use only the coordinates  in the 8-dimensions corresponding to these to estimate (in Euclidean distance) how far apart genetically the populations are. </a:t>
            </a:r>
          </a:p>
          <a:p>
            <a:endParaRPr lang="en-US" dirty="0"/>
          </a:p>
        </p:txBody>
      </p:sp>
    </p:spTree>
    <p:extLst>
      <p:ext uri="{BB962C8B-B14F-4D97-AF65-F5344CB8AC3E}">
        <p14:creationId xmlns:p14="http://schemas.microsoft.com/office/powerpoint/2010/main" val="2637726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8A3FBD-D775-354E-838C-71945D2F0AC0}"/>
              </a:ext>
            </a:extLst>
          </p:cNvPr>
          <p:cNvSpPr txBox="1">
            <a:spLocks/>
          </p:cNvSpPr>
          <p:nvPr/>
        </p:nvSpPr>
        <p:spPr>
          <a:xfrm>
            <a:off x="1417789" y="311958"/>
            <a:ext cx="7630886" cy="68001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of Multidimensional scaling</a:t>
            </a:r>
            <a:br>
              <a:rPr lang="en-US" sz="2800" b="1" dirty="0"/>
            </a:br>
            <a:r>
              <a:rPr lang="en-US" sz="2800" b="1" dirty="0"/>
              <a:t> </a:t>
            </a:r>
          </a:p>
        </p:txBody>
      </p:sp>
      <p:sp>
        <p:nvSpPr>
          <p:cNvPr id="5" name="TextBox 4">
            <a:extLst>
              <a:ext uri="{FF2B5EF4-FFF2-40B4-BE49-F238E27FC236}">
                <a16:creationId xmlns:a16="http://schemas.microsoft.com/office/drawing/2014/main" id="{2AC988B1-F5BD-2549-9878-02EC94D834A3}"/>
              </a:ext>
            </a:extLst>
          </p:cNvPr>
          <p:cNvSpPr txBox="1"/>
          <p:nvPr/>
        </p:nvSpPr>
        <p:spPr>
          <a:xfrm>
            <a:off x="588723" y="826718"/>
            <a:ext cx="7966554" cy="4524315"/>
          </a:xfrm>
          <a:prstGeom prst="rect">
            <a:avLst/>
          </a:prstGeom>
          <a:noFill/>
        </p:spPr>
        <p:txBody>
          <a:bodyPr wrap="square" rtlCol="0">
            <a:spAutoFit/>
          </a:bodyPr>
          <a:lstStyle/>
          <a:p>
            <a:r>
              <a:rPr lang="en-US" dirty="0"/>
              <a:t> [</a:t>
            </a:r>
            <a:r>
              <a:rPr lang="en-US" dirty="0" err="1"/>
              <a:t>Y,eigvals</a:t>
            </a:r>
            <a:r>
              <a:rPr lang="en-US" dirty="0"/>
              <a:t>] = </a:t>
            </a:r>
            <a:r>
              <a:rPr lang="en-US" dirty="0" err="1"/>
              <a:t>cmdscale</a:t>
            </a:r>
            <a:r>
              <a:rPr lang="en-US" dirty="0"/>
              <a:t>(D); </a:t>
            </a:r>
          </a:p>
          <a:p>
            <a:r>
              <a:rPr lang="en-US" dirty="0"/>
              <a:t>[</a:t>
            </a:r>
            <a:r>
              <a:rPr lang="en-US" dirty="0" err="1"/>
              <a:t>eigvals</a:t>
            </a:r>
            <a:r>
              <a:rPr lang="en-US" dirty="0"/>
              <a:t> </a:t>
            </a:r>
            <a:r>
              <a:rPr lang="en-US" dirty="0" err="1"/>
              <a:t>eigvals</a:t>
            </a:r>
            <a:r>
              <a:rPr lang="en-US" dirty="0"/>
              <a:t>/max(abs(</a:t>
            </a:r>
            <a:r>
              <a:rPr lang="en-US" dirty="0" err="1"/>
              <a:t>eigvals</a:t>
            </a:r>
            <a:r>
              <a:rPr lang="en-US" dirty="0"/>
              <a:t>))] </a:t>
            </a:r>
          </a:p>
          <a:p>
            <a:r>
              <a:rPr lang="en-US" dirty="0"/>
              <a:t>          (which shows the eigenvalues and relative magnitudes)</a:t>
            </a:r>
          </a:p>
          <a:p>
            <a:r>
              <a:rPr lang="en-US" dirty="0"/>
              <a:t>   29.0371    1.0000</a:t>
            </a:r>
          </a:p>
          <a:p>
            <a:r>
              <a:rPr lang="en-US" dirty="0"/>
              <a:t>   13.5746    0.4675</a:t>
            </a:r>
          </a:p>
          <a:p>
            <a:r>
              <a:rPr lang="en-US" dirty="0"/>
              <a:t>    2.0987    0.0723</a:t>
            </a:r>
          </a:p>
          <a:p>
            <a:r>
              <a:rPr lang="en-US" dirty="0"/>
              <a:t>    0.7418    0.0255</a:t>
            </a:r>
          </a:p>
          <a:p>
            <a:r>
              <a:rPr lang="en-US" dirty="0"/>
              <a:t>    0.3403    0.0117</a:t>
            </a:r>
          </a:p>
          <a:p>
            <a:r>
              <a:rPr lang="en-US" dirty="0"/>
              <a:t>    0.0000    0.0000</a:t>
            </a:r>
          </a:p>
          <a:p>
            <a:r>
              <a:rPr lang="en-US" dirty="0"/>
              <a:t>   -0.4542   -0.0156</a:t>
            </a:r>
          </a:p>
          <a:p>
            <a:r>
              <a:rPr lang="en-US" dirty="0"/>
              <a:t>   -3.1755   -0.1094</a:t>
            </a:r>
          </a:p>
          <a:p>
            <a:endParaRPr lang="en-US" dirty="0"/>
          </a:p>
          <a:p>
            <a:r>
              <a:rPr lang="en-US" dirty="0"/>
              <a:t>Here the 0 eigenvalue and the negative ones indicate that the genetics distances are not completely Euclidean but there are clearly two very dominant eigenvalues so it is reasonable to use only two dimensions and the coordinates corresponding to these dominant eigenvalues will be used to plot the points.</a:t>
            </a:r>
          </a:p>
        </p:txBody>
      </p:sp>
    </p:spTree>
    <p:extLst>
      <p:ext uri="{BB962C8B-B14F-4D97-AF65-F5344CB8AC3E}">
        <p14:creationId xmlns:p14="http://schemas.microsoft.com/office/powerpoint/2010/main" val="3950515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8A3FBD-D775-354E-838C-71945D2F0AC0}"/>
              </a:ext>
            </a:extLst>
          </p:cNvPr>
          <p:cNvSpPr txBox="1">
            <a:spLocks/>
          </p:cNvSpPr>
          <p:nvPr/>
        </p:nvSpPr>
        <p:spPr>
          <a:xfrm>
            <a:off x="1417789" y="311958"/>
            <a:ext cx="7630886" cy="68001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of Multidimensional scaling</a:t>
            </a:r>
            <a:br>
              <a:rPr lang="en-US" sz="2800" b="1" dirty="0"/>
            </a:br>
            <a:r>
              <a:rPr lang="en-US" sz="2800" b="1" dirty="0"/>
              <a:t> </a:t>
            </a:r>
          </a:p>
        </p:txBody>
      </p:sp>
      <p:sp>
        <p:nvSpPr>
          <p:cNvPr id="5" name="TextBox 4">
            <a:extLst>
              <a:ext uri="{FF2B5EF4-FFF2-40B4-BE49-F238E27FC236}">
                <a16:creationId xmlns:a16="http://schemas.microsoft.com/office/drawing/2014/main" id="{2AC988B1-F5BD-2549-9878-02EC94D834A3}"/>
              </a:ext>
            </a:extLst>
          </p:cNvPr>
          <p:cNvSpPr txBox="1"/>
          <p:nvPr/>
        </p:nvSpPr>
        <p:spPr>
          <a:xfrm>
            <a:off x="588723" y="826718"/>
            <a:ext cx="7966554" cy="5355312"/>
          </a:xfrm>
          <a:prstGeom prst="rect">
            <a:avLst/>
          </a:prstGeom>
          <a:noFill/>
        </p:spPr>
        <p:txBody>
          <a:bodyPr wrap="square" rtlCol="0">
            <a:spAutoFit/>
          </a:bodyPr>
          <a:lstStyle/>
          <a:p>
            <a:r>
              <a:rPr lang="en-US" dirty="0"/>
              <a:t>The matrix Y </a:t>
            </a:r>
          </a:p>
          <a:p>
            <a:endParaRPr lang="en-US" dirty="0"/>
          </a:p>
          <a:p>
            <a:r>
              <a:rPr lang="en-US" dirty="0"/>
              <a:t>    3.6513    0.7919   -0.4620    0.1537    0.0424</a:t>
            </a:r>
          </a:p>
          <a:p>
            <a:r>
              <a:rPr lang="en-US" dirty="0"/>
              <a:t>   -0.9787    0.2062    0.0675   -0.4166    0.3435</a:t>
            </a:r>
          </a:p>
          <a:p>
            <a:r>
              <a:rPr lang="en-US" dirty="0"/>
              <a:t>   -3.1073    0.3814   -0.0901   -0.0502   -0.2658</a:t>
            </a:r>
          </a:p>
          <a:p>
            <a:r>
              <a:rPr lang="en-US" dirty="0"/>
              <a:t>    0.5731   -1.4088   -0.4371    0.0230   -0.2742</a:t>
            </a:r>
          </a:p>
          <a:p>
            <a:r>
              <a:rPr lang="en-US" dirty="0"/>
              <a:t>    1.2325   -0.3946    1.2765    0.0954   -0.0834</a:t>
            </a:r>
          </a:p>
          <a:p>
            <a:r>
              <a:rPr lang="en-US" dirty="0"/>
              <a:t>   -0.7021    2.7500   -0.0371    0.1786   -0.0080</a:t>
            </a:r>
          </a:p>
          <a:p>
            <a:r>
              <a:rPr lang="en-US" dirty="0"/>
              <a:t>   -1.4586   -1.5821   -0.1669    0.5082    0.2597</a:t>
            </a:r>
          </a:p>
          <a:p>
            <a:r>
              <a:rPr lang="en-US" dirty="0"/>
              <a:t>    0.7900   -0.7439   -0.1508   -0.4922   -0.0141</a:t>
            </a:r>
          </a:p>
          <a:p>
            <a:endParaRPr lang="en-US" dirty="0"/>
          </a:p>
          <a:p>
            <a:r>
              <a:rPr lang="en-US" dirty="0"/>
              <a:t>Gives the points (in 5-space here due to the 3 non-positive eigenvalues) for the 8 populations in this new space. How poor is the representation using just two dimensions relative to the original genetic distances? One comparison is</a:t>
            </a:r>
          </a:p>
          <a:p>
            <a:r>
              <a:rPr lang="en-US" dirty="0" err="1"/>
              <a:t>maxrelerr</a:t>
            </a:r>
            <a:r>
              <a:rPr lang="en-US" dirty="0"/>
              <a:t> = max(abs(D - </a:t>
            </a:r>
            <a:r>
              <a:rPr lang="en-US" dirty="0" err="1"/>
              <a:t>pdist</a:t>
            </a:r>
            <a:r>
              <a:rPr lang="en-US" dirty="0"/>
              <a:t>(Y(:,1:2)))) / max(D)</a:t>
            </a:r>
          </a:p>
          <a:p>
            <a:r>
              <a:rPr lang="en-US" dirty="0"/>
              <a:t>Which in this case is quite small</a:t>
            </a:r>
          </a:p>
          <a:p>
            <a:r>
              <a:rPr lang="en-US" dirty="0"/>
              <a:t>    0.1335</a:t>
            </a:r>
          </a:p>
          <a:p>
            <a:r>
              <a:rPr lang="en-US" dirty="0"/>
              <a:t>Note that </a:t>
            </a:r>
            <a:r>
              <a:rPr lang="en-US" dirty="0" err="1"/>
              <a:t>pdist</a:t>
            </a:r>
            <a:r>
              <a:rPr lang="en-US" dirty="0"/>
              <a:t>(Y(:,1:2)) gives the Euclidean distances between the points just using the first two dimensions in Y</a:t>
            </a:r>
          </a:p>
        </p:txBody>
      </p:sp>
    </p:spTree>
    <p:extLst>
      <p:ext uri="{BB962C8B-B14F-4D97-AF65-F5344CB8AC3E}">
        <p14:creationId xmlns:p14="http://schemas.microsoft.com/office/powerpoint/2010/main" val="1749021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8A3FBD-D775-354E-838C-71945D2F0AC0}"/>
              </a:ext>
            </a:extLst>
          </p:cNvPr>
          <p:cNvSpPr txBox="1">
            <a:spLocks/>
          </p:cNvSpPr>
          <p:nvPr/>
        </p:nvSpPr>
        <p:spPr>
          <a:xfrm>
            <a:off x="1417789" y="311958"/>
            <a:ext cx="7630886" cy="68001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of Multidimensional scaling</a:t>
            </a:r>
            <a:br>
              <a:rPr lang="en-US" sz="2800" b="1" dirty="0"/>
            </a:br>
            <a:r>
              <a:rPr lang="en-US" sz="2800" b="1" dirty="0"/>
              <a:t> </a:t>
            </a:r>
          </a:p>
        </p:txBody>
      </p:sp>
      <p:sp>
        <p:nvSpPr>
          <p:cNvPr id="5" name="TextBox 4">
            <a:extLst>
              <a:ext uri="{FF2B5EF4-FFF2-40B4-BE49-F238E27FC236}">
                <a16:creationId xmlns:a16="http://schemas.microsoft.com/office/drawing/2014/main" id="{2AC988B1-F5BD-2549-9878-02EC94D834A3}"/>
              </a:ext>
            </a:extLst>
          </p:cNvPr>
          <p:cNvSpPr txBox="1"/>
          <p:nvPr/>
        </p:nvSpPr>
        <p:spPr>
          <a:xfrm>
            <a:off x="588723" y="826718"/>
            <a:ext cx="7966554" cy="5078313"/>
          </a:xfrm>
          <a:prstGeom prst="rect">
            <a:avLst/>
          </a:prstGeom>
          <a:noFill/>
        </p:spPr>
        <p:txBody>
          <a:bodyPr wrap="square" rtlCol="0">
            <a:spAutoFit/>
          </a:bodyPr>
          <a:lstStyle/>
          <a:p>
            <a:r>
              <a:rPr lang="en-US" dirty="0"/>
              <a:t>To visualize how the </a:t>
            </a:r>
            <a:r>
              <a:rPr lang="en-US" dirty="0" err="1"/>
              <a:t>PCoA</a:t>
            </a:r>
            <a:r>
              <a:rPr lang="en-US" dirty="0"/>
              <a:t> generated points are as compared to the original locations of the population so we can “see” if they align or not, you have to do some rescaling since the points generated by </a:t>
            </a:r>
            <a:r>
              <a:rPr lang="en-US" dirty="0" err="1"/>
              <a:t>PCoA</a:t>
            </a:r>
            <a:r>
              <a:rPr lang="en-US" dirty="0"/>
              <a:t>  are unique only up to translation, rotation, and reflection. One way to do this is to use the </a:t>
            </a:r>
            <a:r>
              <a:rPr lang="en-US" dirty="0" err="1"/>
              <a:t>proscrustes</a:t>
            </a:r>
            <a:r>
              <a:rPr lang="en-US" dirty="0"/>
              <a:t> command to do a set of rotations, reflections and scaling of the points to match up (in least squares) with the original spatial points for the populations</a:t>
            </a:r>
          </a:p>
          <a:p>
            <a:endParaRPr lang="en-US" dirty="0"/>
          </a:p>
          <a:p>
            <a:r>
              <a:rPr lang="en-US" dirty="0"/>
              <a:t>[D,Z] = </a:t>
            </a:r>
            <a:r>
              <a:rPr lang="en-US" dirty="0" err="1"/>
              <a:t>procrustes</a:t>
            </a:r>
            <a:r>
              <a:rPr lang="en-US" dirty="0"/>
              <a:t>(X,Y(:,1:2));</a:t>
            </a:r>
          </a:p>
          <a:p>
            <a:r>
              <a:rPr lang="en-US" dirty="0"/>
              <a:t>plot(X(:,1),X(:,2),'</a:t>
            </a:r>
            <a:r>
              <a:rPr lang="en-US" dirty="0" err="1"/>
              <a:t>bo</a:t>
            </a:r>
            <a:r>
              <a:rPr lang="en-US" dirty="0"/>
              <a:t>',Z(:,1),Z(:,2),'</a:t>
            </a:r>
            <a:r>
              <a:rPr lang="en-US" dirty="0" err="1"/>
              <a:t>rd</a:t>
            </a:r>
            <a:r>
              <a:rPr lang="en-US" dirty="0"/>
              <a:t>');</a:t>
            </a:r>
          </a:p>
          <a:p>
            <a:r>
              <a:rPr lang="en-US" dirty="0"/>
              <a:t>labels = num2str((1:8)');</a:t>
            </a:r>
          </a:p>
          <a:p>
            <a:r>
              <a:rPr lang="en-US" dirty="0"/>
              <a:t>text(X(:,1)+.05,X(:,2),</a:t>
            </a:r>
            <a:r>
              <a:rPr lang="en-US" dirty="0" err="1"/>
              <a:t>labels,'Color','b</a:t>
            </a:r>
            <a:r>
              <a:rPr lang="en-US" dirty="0"/>
              <a:t>');</a:t>
            </a:r>
          </a:p>
          <a:p>
            <a:r>
              <a:rPr lang="en-US" dirty="0"/>
              <a:t>text(Z(:,1)+.05,Z(:,2),</a:t>
            </a:r>
            <a:r>
              <a:rPr lang="en-US" dirty="0" err="1"/>
              <a:t>labels,'Color','r</a:t>
            </a:r>
            <a:r>
              <a:rPr lang="en-US" dirty="0"/>
              <a:t>');</a:t>
            </a:r>
          </a:p>
          <a:p>
            <a:r>
              <a:rPr lang="en-US" dirty="0" err="1"/>
              <a:t>xlabel</a:t>
            </a:r>
            <a:r>
              <a:rPr lang="en-US" dirty="0"/>
              <a:t>('Distance East of Reference Point (Km)');</a:t>
            </a:r>
          </a:p>
          <a:p>
            <a:r>
              <a:rPr lang="en-US" dirty="0" err="1"/>
              <a:t>ylabel</a:t>
            </a:r>
            <a:r>
              <a:rPr lang="en-US" dirty="0"/>
              <a:t>('Distance North of Reference Point (Km)');</a:t>
            </a:r>
          </a:p>
          <a:p>
            <a:r>
              <a:rPr lang="en-US" dirty="0"/>
              <a:t>legend({'Spatial </a:t>
            </a:r>
            <a:r>
              <a:rPr lang="en-US" dirty="0" err="1"/>
              <a:t>Locations','Constructed</a:t>
            </a:r>
            <a:r>
              <a:rPr lang="en-US" dirty="0"/>
              <a:t> Genetic Locations'},'</a:t>
            </a:r>
            <a:r>
              <a:rPr lang="en-US" dirty="0" err="1"/>
              <a:t>Location','SE</a:t>
            </a:r>
            <a:r>
              <a:rPr lang="en-US" dirty="0"/>
              <a:t>’);</a:t>
            </a:r>
          </a:p>
          <a:p>
            <a:endParaRPr lang="en-US" dirty="0"/>
          </a:p>
          <a:p>
            <a:r>
              <a:rPr lang="en-US" dirty="0"/>
              <a:t>And this gives</a:t>
            </a:r>
          </a:p>
          <a:p>
            <a:endParaRPr lang="en-US" dirty="0"/>
          </a:p>
        </p:txBody>
      </p:sp>
    </p:spTree>
    <p:extLst>
      <p:ext uri="{BB962C8B-B14F-4D97-AF65-F5344CB8AC3E}">
        <p14:creationId xmlns:p14="http://schemas.microsoft.com/office/powerpoint/2010/main" val="2070330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8A3FBD-D775-354E-838C-71945D2F0AC0}"/>
              </a:ext>
            </a:extLst>
          </p:cNvPr>
          <p:cNvSpPr txBox="1">
            <a:spLocks/>
          </p:cNvSpPr>
          <p:nvPr/>
        </p:nvSpPr>
        <p:spPr>
          <a:xfrm>
            <a:off x="1417789" y="311958"/>
            <a:ext cx="7630886" cy="68001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of Multidimensional scaling</a:t>
            </a:r>
            <a:br>
              <a:rPr lang="en-US" sz="2800" b="1" dirty="0"/>
            </a:br>
            <a:r>
              <a:rPr lang="en-US" sz="2800" b="1" dirty="0"/>
              <a:t> </a:t>
            </a:r>
          </a:p>
        </p:txBody>
      </p:sp>
      <p:pic>
        <p:nvPicPr>
          <p:cNvPr id="3" name="Picture 2" descr="Chart, scatter chart&#10;&#10;Description automatically generated">
            <a:extLst>
              <a:ext uri="{FF2B5EF4-FFF2-40B4-BE49-F238E27FC236}">
                <a16:creationId xmlns:a16="http://schemas.microsoft.com/office/drawing/2014/main" id="{2D76EB9B-D98E-0442-96CF-75CCC64E7972}"/>
              </a:ext>
            </a:extLst>
          </p:cNvPr>
          <p:cNvPicPr>
            <a:picLocks noChangeAspect="1"/>
          </p:cNvPicPr>
          <p:nvPr/>
        </p:nvPicPr>
        <p:blipFill>
          <a:blip r:embed="rId2"/>
          <a:stretch>
            <a:fillRect/>
          </a:stretch>
        </p:blipFill>
        <p:spPr>
          <a:xfrm>
            <a:off x="859169" y="651966"/>
            <a:ext cx="7821368" cy="5866026"/>
          </a:xfrm>
          <a:prstGeom prst="rect">
            <a:avLst/>
          </a:prstGeom>
        </p:spPr>
      </p:pic>
    </p:spTree>
    <p:extLst>
      <p:ext uri="{BB962C8B-B14F-4D97-AF65-F5344CB8AC3E}">
        <p14:creationId xmlns:p14="http://schemas.microsoft.com/office/powerpoint/2010/main" val="1637280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8A3FBD-D775-354E-838C-71945D2F0AC0}"/>
              </a:ext>
            </a:extLst>
          </p:cNvPr>
          <p:cNvSpPr txBox="1">
            <a:spLocks/>
          </p:cNvSpPr>
          <p:nvPr/>
        </p:nvSpPr>
        <p:spPr>
          <a:xfrm>
            <a:off x="1254951" y="146702"/>
            <a:ext cx="7630886" cy="68001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of PCA and Multidimensional scaling</a:t>
            </a:r>
            <a:br>
              <a:rPr lang="en-US" sz="2800" b="1" dirty="0"/>
            </a:br>
            <a:r>
              <a:rPr lang="en-US" sz="2800" b="1" dirty="0"/>
              <a:t> </a:t>
            </a:r>
          </a:p>
        </p:txBody>
      </p:sp>
      <p:sp>
        <p:nvSpPr>
          <p:cNvPr id="5" name="TextBox 4">
            <a:extLst>
              <a:ext uri="{FF2B5EF4-FFF2-40B4-BE49-F238E27FC236}">
                <a16:creationId xmlns:a16="http://schemas.microsoft.com/office/drawing/2014/main" id="{2AC988B1-F5BD-2549-9878-02EC94D834A3}"/>
              </a:ext>
            </a:extLst>
          </p:cNvPr>
          <p:cNvSpPr txBox="1"/>
          <p:nvPr/>
        </p:nvSpPr>
        <p:spPr>
          <a:xfrm>
            <a:off x="588723" y="826718"/>
            <a:ext cx="7966554" cy="5078313"/>
          </a:xfrm>
          <a:prstGeom prst="rect">
            <a:avLst/>
          </a:prstGeom>
          <a:noFill/>
        </p:spPr>
        <p:txBody>
          <a:bodyPr wrap="square" rtlCol="0">
            <a:spAutoFit/>
          </a:bodyPr>
          <a:lstStyle/>
          <a:p>
            <a:r>
              <a:rPr lang="en-US" dirty="0"/>
              <a:t>Multidimensional scaling (</a:t>
            </a:r>
            <a:r>
              <a:rPr lang="en-US" dirty="0" err="1"/>
              <a:t>PCoA</a:t>
            </a:r>
            <a:r>
              <a:rPr lang="en-US" dirty="0"/>
              <a:t>) is typically used to reduce dimensions in a data set in which we only have a dissimilarity measures. But if you have the original data values, not just dissimilarities,  then you can use </a:t>
            </a:r>
            <a:r>
              <a:rPr lang="en-US" dirty="0" err="1"/>
              <a:t>PCoA</a:t>
            </a:r>
            <a:r>
              <a:rPr lang="en-US" dirty="0"/>
              <a:t> to reduce dimensions by taking a distance measure between the original data, carry out the </a:t>
            </a:r>
            <a:r>
              <a:rPr lang="en-US" dirty="0" err="1"/>
              <a:t>PCoA</a:t>
            </a:r>
            <a:r>
              <a:rPr lang="en-US" dirty="0"/>
              <a:t>, and keep only the first few dimensions. If you use Euclidean distance for the original points, this devolves to PCA (principal components analysis)</a:t>
            </a:r>
          </a:p>
          <a:p>
            <a:r>
              <a:rPr lang="en-US" dirty="0"/>
              <a:t>As an example, create a random matrix and use as a distance matrix the Euclidean distance</a:t>
            </a:r>
          </a:p>
          <a:p>
            <a:endParaRPr lang="en-US" dirty="0"/>
          </a:p>
          <a:p>
            <a:r>
              <a:rPr lang="en-US" dirty="0"/>
              <a:t>n = 10; m = 5;</a:t>
            </a:r>
          </a:p>
          <a:p>
            <a:r>
              <a:rPr lang="en-US" dirty="0"/>
              <a:t>X = </a:t>
            </a:r>
            <a:r>
              <a:rPr lang="en-US" dirty="0" err="1"/>
              <a:t>randn</a:t>
            </a:r>
            <a:r>
              <a:rPr lang="en-US" dirty="0"/>
              <a:t>(</a:t>
            </a:r>
            <a:r>
              <a:rPr lang="en-US" dirty="0" err="1"/>
              <a:t>n,m</a:t>
            </a:r>
            <a:r>
              <a:rPr lang="en-US" dirty="0"/>
              <a:t>);</a:t>
            </a:r>
          </a:p>
          <a:p>
            <a:r>
              <a:rPr lang="en-US" dirty="0"/>
              <a:t>D = </a:t>
            </a:r>
            <a:r>
              <a:rPr lang="en-US" dirty="0" err="1"/>
              <a:t>pdist</a:t>
            </a:r>
            <a:r>
              <a:rPr lang="en-US" dirty="0"/>
              <a:t>(</a:t>
            </a:r>
            <a:r>
              <a:rPr lang="en-US" dirty="0" err="1"/>
              <a:t>X,'Euclidean</a:t>
            </a:r>
            <a:r>
              <a:rPr lang="en-US" dirty="0"/>
              <a:t>');</a:t>
            </a:r>
          </a:p>
          <a:p>
            <a:endParaRPr lang="en-US" dirty="0"/>
          </a:p>
          <a:p>
            <a:r>
              <a:rPr lang="en-US" dirty="0"/>
              <a:t>[</a:t>
            </a:r>
            <a:r>
              <a:rPr lang="en-US" dirty="0" err="1"/>
              <a:t>Y,eigvals</a:t>
            </a:r>
            <a:r>
              <a:rPr lang="en-US" dirty="0"/>
              <a:t>] = </a:t>
            </a:r>
            <a:r>
              <a:rPr lang="en-US" dirty="0" err="1"/>
              <a:t>cmdscale</a:t>
            </a:r>
            <a:r>
              <a:rPr lang="en-US" dirty="0"/>
              <a:t>(D);</a:t>
            </a:r>
          </a:p>
          <a:p>
            <a:r>
              <a:rPr lang="en-US" dirty="0"/>
              <a:t>[</a:t>
            </a:r>
            <a:r>
              <a:rPr lang="en-US" dirty="0" err="1"/>
              <a:t>PC,Score,latent</a:t>
            </a:r>
            <a:r>
              <a:rPr lang="en-US" dirty="0"/>
              <a:t>] = </a:t>
            </a:r>
            <a:r>
              <a:rPr lang="en-US" dirty="0" err="1"/>
              <a:t>pca</a:t>
            </a:r>
            <a:r>
              <a:rPr lang="en-US" dirty="0"/>
              <a:t>(X);</a:t>
            </a:r>
          </a:p>
          <a:p>
            <a:endParaRPr lang="en-US" dirty="0"/>
          </a:p>
          <a:p>
            <a:r>
              <a:rPr lang="en-US" dirty="0"/>
              <a:t>And the scores in PCA (score = the principal components) are the same as the new points Y in the </a:t>
            </a:r>
            <a:r>
              <a:rPr lang="en-US" dirty="0" err="1"/>
              <a:t>PCoA</a:t>
            </a:r>
            <a:r>
              <a:rPr lang="en-US" dirty="0"/>
              <a:t> and the eigenvalues are the same up to a scaling factor</a:t>
            </a:r>
          </a:p>
        </p:txBody>
      </p:sp>
    </p:spTree>
    <p:extLst>
      <p:ext uri="{BB962C8B-B14F-4D97-AF65-F5344CB8AC3E}">
        <p14:creationId xmlns:p14="http://schemas.microsoft.com/office/powerpoint/2010/main" val="364875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8A3FBD-D775-354E-838C-71945D2F0AC0}"/>
              </a:ext>
            </a:extLst>
          </p:cNvPr>
          <p:cNvSpPr txBox="1">
            <a:spLocks/>
          </p:cNvSpPr>
          <p:nvPr/>
        </p:nvSpPr>
        <p:spPr>
          <a:xfrm>
            <a:off x="1254951" y="146702"/>
            <a:ext cx="7630886" cy="680016"/>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Example of PCA and Multidimensional scaling</a:t>
            </a:r>
            <a:br>
              <a:rPr lang="en-US" sz="2800" b="1" dirty="0"/>
            </a:br>
            <a:r>
              <a:rPr lang="en-US" sz="2800" b="1" dirty="0"/>
              <a:t> </a:t>
            </a:r>
          </a:p>
        </p:txBody>
      </p:sp>
      <p:sp>
        <p:nvSpPr>
          <p:cNvPr id="5" name="TextBox 4">
            <a:extLst>
              <a:ext uri="{FF2B5EF4-FFF2-40B4-BE49-F238E27FC236}">
                <a16:creationId xmlns:a16="http://schemas.microsoft.com/office/drawing/2014/main" id="{2AC988B1-F5BD-2549-9878-02EC94D834A3}"/>
              </a:ext>
            </a:extLst>
          </p:cNvPr>
          <p:cNvSpPr txBox="1"/>
          <p:nvPr/>
        </p:nvSpPr>
        <p:spPr>
          <a:xfrm>
            <a:off x="588723" y="826718"/>
            <a:ext cx="3757809" cy="5478423"/>
          </a:xfrm>
          <a:prstGeom prst="rect">
            <a:avLst/>
          </a:prstGeom>
          <a:noFill/>
        </p:spPr>
        <p:txBody>
          <a:bodyPr wrap="square" rtlCol="0">
            <a:spAutoFit/>
          </a:bodyPr>
          <a:lstStyle/>
          <a:p>
            <a:endParaRPr lang="en-US" sz="1400" dirty="0"/>
          </a:p>
          <a:p>
            <a:r>
              <a:rPr lang="en-US" sz="1400" dirty="0"/>
              <a:t>Y =</a:t>
            </a:r>
          </a:p>
          <a:p>
            <a:r>
              <a:rPr lang="en-US" sz="1400" dirty="0"/>
              <a:t>    2.6837    1.1462    0.5562   -0.2208    0.6347</a:t>
            </a:r>
          </a:p>
          <a:p>
            <a:r>
              <a:rPr lang="en-US" sz="1400" dirty="0"/>
              <a:t>    1.6146    0.6027    0.3608   -0.6303   -0.0570</a:t>
            </a:r>
          </a:p>
          <a:p>
            <a:r>
              <a:rPr lang="en-US" sz="1400" dirty="0"/>
              <a:t>    0.0474   -0.3505   -1.2418   -0.5073    0.2825</a:t>
            </a:r>
          </a:p>
          <a:p>
            <a:r>
              <a:rPr lang="en-US" sz="1400" dirty="0"/>
              <a:t>   -2.2427    2.4165   -0.4400    0.9149    0.2767</a:t>
            </a:r>
          </a:p>
          <a:p>
            <a:r>
              <a:rPr lang="en-US" sz="1400" dirty="0"/>
              <a:t>   -2.5601   -0.2388   -1.2025   -0.8975   -0.2742</a:t>
            </a:r>
          </a:p>
          <a:p>
            <a:r>
              <a:rPr lang="en-US" sz="1400" dirty="0"/>
              <a:t>    2.5218   -0.0528   -0.4193   -0.3858   -0.5557</a:t>
            </a:r>
          </a:p>
          <a:p>
            <a:r>
              <a:rPr lang="en-US" sz="1400" dirty="0"/>
              <a:t>   -2.1826    0.2536    1.9286   -0.5524   -0.3577</a:t>
            </a:r>
          </a:p>
          <a:p>
            <a:r>
              <a:rPr lang="en-US" sz="1400" dirty="0"/>
              <a:t>    0.2079   -0.6670    0.4837    0.9864   -0.4531</a:t>
            </a:r>
          </a:p>
          <a:p>
            <a:r>
              <a:rPr lang="en-US" sz="1400" dirty="0"/>
              <a:t>    0.9042   -0.7855   -0.4957    1.1779   -0.2585</a:t>
            </a:r>
          </a:p>
          <a:p>
            <a:r>
              <a:rPr lang="en-US" sz="1400" dirty="0"/>
              <a:t>   -0.9942   -2.3245    0.4699    0.1150    0.7624</a:t>
            </a:r>
          </a:p>
          <a:p>
            <a:endParaRPr lang="en-US" sz="1400" dirty="0"/>
          </a:p>
          <a:p>
            <a:r>
              <a:rPr lang="en-US" sz="1400" dirty="0"/>
              <a:t>Score =</a:t>
            </a:r>
          </a:p>
          <a:p>
            <a:endParaRPr lang="en-US" sz="1400" dirty="0"/>
          </a:p>
          <a:p>
            <a:r>
              <a:rPr lang="en-US" sz="1400" dirty="0"/>
              <a:t>   -2.6837    1.1462   -0.5562   -0.2208    0.6347</a:t>
            </a:r>
          </a:p>
          <a:p>
            <a:r>
              <a:rPr lang="en-US" sz="1400" dirty="0"/>
              <a:t>   -1.6146    0.6027   -0.3608   -0.6303   -0.0570</a:t>
            </a:r>
          </a:p>
          <a:p>
            <a:r>
              <a:rPr lang="en-US" sz="1400" dirty="0"/>
              <a:t>   -0.0474   -0.3505    1.2418   -0.5073    0.2825</a:t>
            </a:r>
          </a:p>
          <a:p>
            <a:r>
              <a:rPr lang="en-US" sz="1400" dirty="0"/>
              <a:t>    2.2427    2.4165    0.4400    0.9149    0.2767</a:t>
            </a:r>
          </a:p>
          <a:p>
            <a:r>
              <a:rPr lang="en-US" sz="1400" dirty="0"/>
              <a:t>    2.5601   -0.2388    1.2025   -0.8975   -0.2742</a:t>
            </a:r>
          </a:p>
          <a:p>
            <a:r>
              <a:rPr lang="en-US" sz="1400" dirty="0"/>
              <a:t>   -2.5218   -0.0528    0.4193   -0.3858   -0.5557</a:t>
            </a:r>
          </a:p>
          <a:p>
            <a:r>
              <a:rPr lang="en-US" sz="1400" dirty="0"/>
              <a:t>    2.1826    0.2536   -1.9286   -0.5524   -0.3577</a:t>
            </a:r>
          </a:p>
          <a:p>
            <a:r>
              <a:rPr lang="en-US" sz="1400" dirty="0"/>
              <a:t>   -0.2079   -0.6670   -0.4837    0.9864   -0.4531</a:t>
            </a:r>
          </a:p>
          <a:p>
            <a:r>
              <a:rPr lang="en-US" sz="1400" dirty="0"/>
              <a:t>   -0.9042   -0.7855    0.4957    1.1779   -0.2585</a:t>
            </a:r>
          </a:p>
          <a:p>
            <a:r>
              <a:rPr lang="en-US" sz="1400" dirty="0"/>
              <a:t>    0.9942   -2.3245   -0.4699    0.1150    0.7624</a:t>
            </a:r>
          </a:p>
        </p:txBody>
      </p:sp>
      <p:sp>
        <p:nvSpPr>
          <p:cNvPr id="2" name="TextBox 1">
            <a:extLst>
              <a:ext uri="{FF2B5EF4-FFF2-40B4-BE49-F238E27FC236}">
                <a16:creationId xmlns:a16="http://schemas.microsoft.com/office/drawing/2014/main" id="{09872D70-763D-7441-B71A-F611566BE568}"/>
              </a:ext>
            </a:extLst>
          </p:cNvPr>
          <p:cNvSpPr txBox="1"/>
          <p:nvPr/>
        </p:nvSpPr>
        <p:spPr>
          <a:xfrm>
            <a:off x="4759890" y="1640910"/>
            <a:ext cx="4125947" cy="2031325"/>
          </a:xfrm>
          <a:prstGeom prst="rect">
            <a:avLst/>
          </a:prstGeom>
          <a:noFill/>
        </p:spPr>
        <p:txBody>
          <a:bodyPr wrap="square" rtlCol="0">
            <a:spAutoFit/>
          </a:bodyPr>
          <a:lstStyle/>
          <a:p>
            <a:r>
              <a:rPr lang="en-US" dirty="0"/>
              <a:t>[</a:t>
            </a:r>
            <a:r>
              <a:rPr lang="en-US" dirty="0" err="1"/>
              <a:t>eigvals</a:t>
            </a:r>
            <a:r>
              <a:rPr lang="en-US" dirty="0"/>
              <a:t>(1:m) (n-1)*latent]</a:t>
            </a:r>
          </a:p>
          <a:p>
            <a:endParaRPr lang="en-US" dirty="0"/>
          </a:p>
          <a:p>
            <a:r>
              <a:rPr lang="en-US" dirty="0"/>
              <a:t>   34.3685   34.3685</a:t>
            </a:r>
          </a:p>
          <a:p>
            <a:r>
              <a:rPr lang="en-US" dirty="0"/>
              <a:t>   14.2285   14.2285</a:t>
            </a:r>
          </a:p>
          <a:p>
            <a:r>
              <a:rPr lang="en-US" dirty="0"/>
              <a:t>    8.2170    8.2170</a:t>
            </a:r>
          </a:p>
          <a:p>
            <a:r>
              <a:rPr lang="en-US" dirty="0"/>
              <a:t>    5.1736    5.1736</a:t>
            </a:r>
          </a:p>
          <a:p>
            <a:r>
              <a:rPr lang="en-US" dirty="0"/>
              <a:t>    1.9277    1.9277</a:t>
            </a:r>
          </a:p>
        </p:txBody>
      </p:sp>
    </p:spTree>
    <p:extLst>
      <p:ext uri="{BB962C8B-B14F-4D97-AF65-F5344CB8AC3E}">
        <p14:creationId xmlns:p14="http://schemas.microsoft.com/office/powerpoint/2010/main" val="3518145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41605" y="645388"/>
            <a:ext cx="7860790" cy="5632311"/>
          </a:xfrm>
          <a:prstGeom prst="rect">
            <a:avLst/>
          </a:prstGeom>
          <a:noFill/>
        </p:spPr>
        <p:txBody>
          <a:bodyPr wrap="square" rtlCol="0">
            <a:spAutoFit/>
          </a:bodyPr>
          <a:lstStyle/>
          <a:p>
            <a:endParaRPr lang="en-US" sz="2400" dirty="0"/>
          </a:p>
          <a:p>
            <a:r>
              <a:rPr lang="en-US" sz="2000" b="1" i="1" dirty="0"/>
              <a:t>Cluster analysis </a:t>
            </a:r>
            <a:r>
              <a:rPr lang="en-US" sz="2000" dirty="0"/>
              <a:t>takes a set of observations each with a vector variable, segregates these into groups so that members of the same group are as “similar” as possible while those in different groups are as “dissimilar” as possible. Some approaches used in ecology are: </a:t>
            </a:r>
          </a:p>
          <a:p>
            <a:endParaRPr lang="en-US" sz="2000" dirty="0"/>
          </a:p>
          <a:p>
            <a:r>
              <a:rPr lang="en-US" sz="2000" i="1" dirty="0"/>
              <a:t>agglomerative clustering </a:t>
            </a:r>
            <a:r>
              <a:rPr lang="en-US" sz="2000" dirty="0"/>
              <a:t>in which the observations are grouped into successively larger clusters until a single cluster is obtained </a:t>
            </a:r>
          </a:p>
          <a:p>
            <a:endParaRPr lang="en-US" sz="2000" dirty="0"/>
          </a:p>
          <a:p>
            <a:r>
              <a:rPr lang="en-US" sz="2000" i="1" dirty="0"/>
              <a:t>divisive clustering</a:t>
            </a:r>
            <a:r>
              <a:rPr lang="en-US" sz="2000" dirty="0"/>
              <a:t> starts with all the observations in one group and successively splitting them into smaller clusters until each observation is in its own cluster. In both cases, a rule is used to choose the appropriate number of clusters. </a:t>
            </a:r>
          </a:p>
          <a:p>
            <a:endParaRPr lang="en-US" sz="2000" dirty="0"/>
          </a:p>
          <a:p>
            <a:r>
              <a:rPr lang="en-US" sz="2000" dirty="0"/>
              <a:t>These are examples of </a:t>
            </a:r>
            <a:r>
              <a:rPr lang="en-US" sz="2000" i="1" dirty="0"/>
              <a:t>hierarchical clustering </a:t>
            </a:r>
            <a:r>
              <a:rPr lang="en-US" sz="2000" dirty="0"/>
              <a:t>in which a hierarchy of clusters is created using a tree</a:t>
            </a:r>
          </a:p>
          <a:p>
            <a:endParaRPr lang="en-US" dirty="0"/>
          </a:p>
          <a:p>
            <a:endParaRPr lang="en-US" dirty="0"/>
          </a:p>
        </p:txBody>
      </p:sp>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Unsupervised learning: Clustering</a:t>
            </a:r>
          </a:p>
        </p:txBody>
      </p:sp>
    </p:spTree>
    <p:extLst>
      <p:ext uri="{BB962C8B-B14F-4D97-AF65-F5344CB8AC3E}">
        <p14:creationId xmlns:p14="http://schemas.microsoft.com/office/powerpoint/2010/main" val="1475492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41605" y="645388"/>
            <a:ext cx="7860790" cy="5293757"/>
          </a:xfrm>
          <a:prstGeom prst="rect">
            <a:avLst/>
          </a:prstGeom>
          <a:noFill/>
        </p:spPr>
        <p:txBody>
          <a:bodyPr wrap="square" rtlCol="0">
            <a:spAutoFit/>
          </a:bodyPr>
          <a:lstStyle/>
          <a:p>
            <a:endParaRPr lang="en-US" sz="2400" dirty="0"/>
          </a:p>
          <a:p>
            <a:endParaRPr lang="en-US" sz="2000" dirty="0"/>
          </a:p>
          <a:p>
            <a:r>
              <a:rPr lang="en-US" sz="2000" i="1" dirty="0"/>
              <a:t>K-means clustering </a:t>
            </a:r>
            <a:r>
              <a:rPr lang="en-US" sz="2000" dirty="0"/>
              <a:t>specifies a number of clusters and then assigns objects to clusters so that all objects within one cluster are closer to each other (so this requires a distance metric) than they are to objects within the other clusters – it minimizes the sums of squares from each object to the centroid of its cluster </a:t>
            </a:r>
          </a:p>
          <a:p>
            <a:endParaRPr lang="en-US" sz="2000" dirty="0"/>
          </a:p>
          <a:p>
            <a:r>
              <a:rPr lang="en-US" sz="2000" i="1" dirty="0"/>
              <a:t>Gaussian mixture models </a:t>
            </a:r>
            <a:r>
              <a:rPr lang="en-US" sz="2000" dirty="0"/>
              <a:t>uses a mixture of multivariate normal density components and views a collections of clusters as the total mixture of these</a:t>
            </a:r>
          </a:p>
          <a:p>
            <a:endParaRPr lang="en-US" sz="2000" dirty="0"/>
          </a:p>
          <a:p>
            <a:r>
              <a:rPr lang="en-US" sz="2000" i="1" dirty="0"/>
              <a:t>Self-organizing maps</a:t>
            </a:r>
            <a:r>
              <a:rPr lang="en-US" sz="2000" dirty="0"/>
              <a:t> use neural networks that learn the topology and distribution of the data</a:t>
            </a:r>
          </a:p>
          <a:p>
            <a:endParaRPr lang="en-US" dirty="0"/>
          </a:p>
          <a:p>
            <a:endParaRPr lang="en-US" dirty="0"/>
          </a:p>
          <a:p>
            <a:endParaRPr lang="en-US" dirty="0"/>
          </a:p>
        </p:txBody>
      </p:sp>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Unsupervised learning: Clustering</a:t>
            </a:r>
          </a:p>
        </p:txBody>
      </p:sp>
    </p:spTree>
    <p:extLst>
      <p:ext uri="{BB962C8B-B14F-4D97-AF65-F5344CB8AC3E}">
        <p14:creationId xmlns:p14="http://schemas.microsoft.com/office/powerpoint/2010/main" val="2642199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41605" y="870857"/>
            <a:ext cx="7860790" cy="4524315"/>
          </a:xfrm>
          <a:prstGeom prst="rect">
            <a:avLst/>
          </a:prstGeom>
          <a:noFill/>
        </p:spPr>
        <p:txBody>
          <a:bodyPr wrap="square" rtlCol="0">
            <a:spAutoFit/>
          </a:bodyPr>
          <a:lstStyle/>
          <a:p>
            <a:r>
              <a:rPr lang="en-US" sz="2400" dirty="0"/>
              <a:t>Formally, there are N objects </a:t>
            </a:r>
            <a:r>
              <a:rPr lang="en-US" sz="2400" b="1" dirty="0"/>
              <a:t>O</a:t>
            </a:r>
            <a:r>
              <a:rPr lang="en-US" sz="2400" dirty="0"/>
              <a:t> = {o</a:t>
            </a:r>
            <a:r>
              <a:rPr lang="en-US" sz="2400" baseline="-25000" dirty="0"/>
              <a:t>1</a:t>
            </a:r>
            <a:r>
              <a:rPr lang="en-US" sz="2400" dirty="0"/>
              <a:t>, o</a:t>
            </a:r>
            <a:r>
              <a:rPr lang="en-US" sz="2400" baseline="-25000" dirty="0"/>
              <a:t>2</a:t>
            </a:r>
            <a:r>
              <a:rPr lang="en-US" sz="2400" dirty="0"/>
              <a:t>, …, </a:t>
            </a:r>
            <a:r>
              <a:rPr lang="en-US" sz="2400" dirty="0" err="1"/>
              <a:t>o</a:t>
            </a:r>
            <a:r>
              <a:rPr lang="en-US" sz="2400" baseline="-25000" dirty="0" err="1"/>
              <a:t>N</a:t>
            </a:r>
            <a:r>
              <a:rPr lang="en-US" sz="2400" dirty="0"/>
              <a:t>} and K subsets of </a:t>
            </a:r>
            <a:r>
              <a:rPr lang="en-US" sz="2400" b="1" dirty="0"/>
              <a:t>O</a:t>
            </a:r>
            <a:r>
              <a:rPr lang="en-US" sz="2400" dirty="0"/>
              <a:t>,  </a:t>
            </a:r>
            <a:r>
              <a:rPr lang="en-US" sz="2400" b="1" dirty="0"/>
              <a:t>C</a:t>
            </a:r>
            <a:r>
              <a:rPr lang="en-US" sz="2400" dirty="0"/>
              <a:t>={C</a:t>
            </a:r>
            <a:r>
              <a:rPr lang="en-US" sz="2400" baseline="-25000" dirty="0"/>
              <a:t>1</a:t>
            </a:r>
            <a:r>
              <a:rPr lang="en-US" sz="2400" dirty="0"/>
              <a:t>, …, C</a:t>
            </a:r>
            <a:r>
              <a:rPr lang="en-US" sz="2400" baseline="-25000" dirty="0"/>
              <a:t>K</a:t>
            </a:r>
            <a:r>
              <a:rPr lang="en-US" sz="2400" dirty="0"/>
              <a:t>} with input data either a profile data matrix </a:t>
            </a:r>
            <a:r>
              <a:rPr lang="en-US" sz="2400" b="1" dirty="0" err="1"/>
              <a:t>X</a:t>
            </a:r>
            <a:r>
              <a:rPr lang="en-US" sz="2400" baseline="-25000" dirty="0" err="1"/>
              <a:t>Nxp</a:t>
            </a:r>
            <a:r>
              <a:rPr lang="en-US" sz="2400" dirty="0"/>
              <a:t> of real-valued vectors with p measurements on each object or an </a:t>
            </a:r>
            <a:r>
              <a:rPr lang="en-US" sz="2400" dirty="0" err="1"/>
              <a:t>NxN</a:t>
            </a:r>
            <a:r>
              <a:rPr lang="en-US" sz="2400" dirty="0"/>
              <a:t>  dissimilarity matrix that has the pairwise dissimilarities (often computed from the profile though).</a:t>
            </a:r>
          </a:p>
          <a:p>
            <a:endParaRPr lang="en-US" sz="2400" dirty="0"/>
          </a:p>
          <a:p>
            <a:r>
              <a:rPr lang="en-US" sz="2400" dirty="0"/>
              <a:t>Clustering is based on distances between points so need to scale the variables appropriately. Clustering methods may not be robust to scaling changes. An issue is what of the variables in the profile to use for clustering – more variables may not be better. So it might be good to run a PCA first to assess which variables to include. </a:t>
            </a:r>
          </a:p>
        </p:txBody>
      </p:sp>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Unsupervised learning: Clustering</a:t>
            </a:r>
          </a:p>
        </p:txBody>
      </p:sp>
    </p:spTree>
    <p:extLst>
      <p:ext uri="{BB962C8B-B14F-4D97-AF65-F5344CB8AC3E}">
        <p14:creationId xmlns:p14="http://schemas.microsoft.com/office/powerpoint/2010/main" val="960445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41605" y="870857"/>
            <a:ext cx="7860790" cy="4154984"/>
          </a:xfrm>
          <a:prstGeom prst="rect">
            <a:avLst/>
          </a:prstGeom>
          <a:noFill/>
        </p:spPr>
        <p:txBody>
          <a:bodyPr wrap="square" rtlCol="0">
            <a:spAutoFit/>
          </a:bodyPr>
          <a:lstStyle/>
          <a:p>
            <a:r>
              <a:rPr lang="en-US" sz="2400" dirty="0"/>
              <a:t>There are a couple of general forms of clustering algorithms:</a:t>
            </a:r>
          </a:p>
          <a:p>
            <a:endParaRPr lang="en-US" sz="2400" dirty="0"/>
          </a:p>
          <a:p>
            <a:r>
              <a:rPr lang="en-US" sz="2400" dirty="0"/>
              <a:t>(</a:t>
            </a:r>
            <a:r>
              <a:rPr lang="en-US" sz="2400" dirty="0" err="1"/>
              <a:t>i</a:t>
            </a:r>
            <a:r>
              <a:rPr lang="en-US" sz="2400" dirty="0"/>
              <a:t>) Partition methods in which a partition of the objects is made so that each object is assigned to exactly one cluster and the clusters do not overlap. Then the partition is made so that distances between pairs of objects in the same cluster are smaller than pairs of objects from different clusters.</a:t>
            </a:r>
          </a:p>
          <a:p>
            <a:endParaRPr lang="en-US" sz="2400" dirty="0"/>
          </a:p>
          <a:p>
            <a:r>
              <a:rPr lang="en-US" sz="2400" dirty="0"/>
              <a:t>(ii) Tree-type methods build a tree of clusters that includes all the objects and for which any two clusters are disjoint or one is a superset of the other. </a:t>
            </a:r>
          </a:p>
        </p:txBody>
      </p:sp>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Unsupervised learning: Clustering</a:t>
            </a:r>
          </a:p>
        </p:txBody>
      </p:sp>
    </p:spTree>
    <p:extLst>
      <p:ext uri="{BB962C8B-B14F-4D97-AF65-F5344CB8AC3E}">
        <p14:creationId xmlns:p14="http://schemas.microsoft.com/office/powerpoint/2010/main" val="1963046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9AC70CF2-AF9D-4840-BA3B-160EB734E885}"/>
                  </a:ext>
                </a:extLst>
              </p:cNvPr>
              <p:cNvSpPr txBox="1"/>
              <p:nvPr/>
            </p:nvSpPr>
            <p:spPr>
              <a:xfrm>
                <a:off x="212942" y="870857"/>
                <a:ext cx="8289453" cy="5873724"/>
              </a:xfrm>
              <a:prstGeom prst="rect">
                <a:avLst/>
              </a:prstGeom>
              <a:noFill/>
            </p:spPr>
            <p:txBody>
              <a:bodyPr wrap="square" rtlCol="0">
                <a:spAutoFit/>
              </a:bodyPr>
              <a:lstStyle/>
              <a:p>
                <a:r>
                  <a:rPr lang="en-US" sz="2400" dirty="0"/>
                  <a:t>Partition methods seek to allocate objects to clusters to meet some underlying optimization criteria. Typically the total variation of objects distances can be viewed as a sum </a:t>
                </a:r>
              </a:p>
              <a:p>
                <a:r>
                  <a:rPr lang="en-US" sz="2400" dirty="0"/>
                  <a:t>T = W + B where W is the within-cluster variation and B is the between-cluster variation </a:t>
                </a:r>
              </a:p>
              <a:p>
                <a:endParaRPr lang="en-US" sz="2400" dirty="0"/>
              </a:p>
              <a:p>
                <a14:m>
                  <m:oMath xmlns:m="http://schemas.openxmlformats.org/officeDocument/2006/math">
                    <m:r>
                      <a:rPr lang="en-US" sz="2400" b="0" i="1" smtClean="0">
                        <a:latin typeface="Cambria Math" panose="02040503050406030204" pitchFamily="18" charset="0"/>
                      </a:rPr>
                      <m:t>𝑇</m:t>
                    </m:r>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𝑎𝑙𝑙</m:t>
                        </m:r>
                        <m:r>
                          <a:rPr lang="en-US" sz="2400" b="0" i="1" smtClean="0">
                            <a:latin typeface="Cambria Math" panose="02040503050406030204" pitchFamily="18" charset="0"/>
                          </a:rPr>
                          <m:t> </m:t>
                        </m:r>
                        <m:r>
                          <a:rPr lang="en-US" sz="2400" b="0" i="1" smtClean="0">
                            <a:latin typeface="Cambria Math" panose="02040503050406030204" pitchFamily="18" charset="0"/>
                          </a:rPr>
                          <m:t>𝑜𝑏𝑗𝑒𝑐𝑡𝑠</m:t>
                        </m:r>
                        <m:r>
                          <a:rPr lang="en-US" sz="2400" b="0" i="1" smtClean="0">
                            <a:latin typeface="Cambria Math" panose="02040503050406030204" pitchFamily="18" charset="0"/>
                          </a:rPr>
                          <m:t> </m:t>
                        </m:r>
                        <m:r>
                          <a:rPr lang="en-US" sz="2400" b="0" i="1" smtClean="0">
                            <a:latin typeface="Cambria Math" panose="02040503050406030204" pitchFamily="18" charset="0"/>
                          </a:rPr>
                          <m:t>𝑖</m:t>
                        </m:r>
                      </m:sub>
                      <m:sup/>
                      <m:e>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𝑥</m:t>
                            </m:r>
                          </m:e>
                        </m:acc>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𝑥</m:t>
                            </m:r>
                          </m:e>
                        </m:acc>
                        <m:r>
                          <a:rPr lang="en-US" sz="2400" b="0" i="1" smtClean="0">
                            <a:latin typeface="Cambria Math" panose="02040503050406030204" pitchFamily="18" charset="0"/>
                          </a:rPr>
                          <m:t>)′</m:t>
                        </m:r>
                      </m:e>
                    </m:nary>
                  </m:oMath>
                </a14:m>
                <a:r>
                  <a:rPr lang="en-US" sz="2400" dirty="0"/>
                  <a:t>.</a:t>
                </a:r>
              </a:p>
              <a:p>
                <a:endParaRPr lang="en-US" sz="2400" dirty="0"/>
              </a:p>
              <a:p>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𝑊</m:t>
                      </m:r>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𝑎𝑙𝑙</m:t>
                          </m:r>
                          <m:r>
                            <a:rPr lang="en-US" sz="2400" b="0" i="1" smtClean="0">
                              <a:latin typeface="Cambria Math" panose="02040503050406030204" pitchFamily="18" charset="0"/>
                            </a:rPr>
                            <m:t> </m:t>
                          </m:r>
                          <m:r>
                            <a:rPr lang="en-US" sz="2400" b="0" i="1" smtClean="0">
                              <a:latin typeface="Cambria Math" panose="02040503050406030204" pitchFamily="18" charset="0"/>
                            </a:rPr>
                            <m:t>𝑐𝑙𝑢𝑠𝑡𝑒𝑟𝑠</m:t>
                          </m:r>
                          <m:r>
                            <a:rPr lang="en-US" sz="2400" b="0" i="1" smtClean="0">
                              <a:latin typeface="Cambria Math" panose="02040503050406030204" pitchFamily="18" charset="0"/>
                            </a:rPr>
                            <m:t> </m:t>
                          </m:r>
                          <m:r>
                            <a:rPr lang="en-US" sz="2400" b="0" i="1" smtClean="0">
                              <a:latin typeface="Cambria Math" panose="02040503050406030204" pitchFamily="18" charset="0"/>
                            </a:rPr>
                            <m:t>𝑘</m:t>
                          </m:r>
                        </m:sub>
                        <m:sup/>
                        <m:e>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𝑎𝑙𝑙</m:t>
                              </m:r>
                              <m:r>
                                <a:rPr lang="en-US" sz="2400" b="0" i="1" smtClean="0">
                                  <a:latin typeface="Cambria Math" panose="02040503050406030204" pitchFamily="18" charset="0"/>
                                </a:rPr>
                                <m:t> </m:t>
                              </m:r>
                              <m:r>
                                <a:rPr lang="en-US" sz="2400" b="0" i="1" smtClean="0">
                                  <a:latin typeface="Cambria Math" panose="02040503050406030204" pitchFamily="18" charset="0"/>
                                </a:rPr>
                                <m:t>𝑜𝑏𝑗𝑒𝑐𝑡𝑠</m:t>
                              </m:r>
                              <m:r>
                                <a:rPr lang="en-US" sz="2400" b="0" i="1" smtClean="0">
                                  <a:latin typeface="Cambria Math" panose="02040503050406030204" pitchFamily="18" charset="0"/>
                                </a:rPr>
                                <m:t> </m:t>
                              </m:r>
                              <m:r>
                                <a:rPr lang="en-US" sz="2400" b="0" i="1" smtClean="0">
                                  <a:latin typeface="Cambria Math" panose="02040503050406030204" pitchFamily="18" charset="0"/>
                                </a:rPr>
                                <m:t>𝑖</m:t>
                              </m:r>
                            </m:sub>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𝑘</m:t>
                                  </m:r>
                                </m:sub>
                              </m:sSub>
                            </m:e>
                          </m:nary>
                        </m:e>
                      </m:nary>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𝑥</m:t>
                              </m:r>
                            </m:e>
                          </m:acc>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𝑥</m:t>
                              </m:r>
                            </m:e>
                          </m:acc>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m:t>
                      </m:r>
                    </m:oMath>
                  </m:oMathPara>
                </a14:m>
                <a:endParaRPr lang="en-US" sz="2400" dirty="0"/>
              </a:p>
              <a:p>
                <a:endParaRPr lang="en-US" sz="2400" dirty="0"/>
              </a:p>
              <a:p>
                <a:r>
                  <a:rPr lang="en-US" sz="2400" dirty="0"/>
                  <a:t>Here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𝑥</m:t>
                        </m:r>
                      </m:e>
                    </m:acc>
                  </m:oMath>
                </a14:m>
                <a:r>
                  <a:rPr lang="en-US" sz="2400" dirty="0"/>
                  <a:t> is the overall mean of the data, </a:t>
                </a:r>
                <a14:m>
                  <m:oMath xmlns:m="http://schemas.openxmlformats.org/officeDocument/2006/math">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𝑥</m:t>
                            </m:r>
                          </m:e>
                        </m:acc>
                      </m:e>
                      <m:sub>
                        <m:r>
                          <a:rPr lang="en-US" sz="2400" b="0" i="1" smtClean="0">
                            <a:latin typeface="Cambria Math" panose="02040503050406030204" pitchFamily="18" charset="0"/>
                          </a:rPr>
                          <m:t>𝑘</m:t>
                        </m:r>
                      </m:sub>
                    </m:sSub>
                  </m:oMath>
                </a14:m>
                <a:r>
                  <a:rPr lang="en-US" sz="2400" dirty="0"/>
                  <a:t>is the mean of data for objects in cluster k,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𝑘</m:t>
                        </m:r>
                      </m:sub>
                    </m:sSub>
                  </m:oMath>
                </a14:m>
                <a:r>
                  <a:rPr lang="en-US" sz="2400" dirty="0"/>
                  <a:t>is the number of objects in cluster k. So for a fixed T a clustering algorithm would seek to minimize some measure of W and maximize some measure of B</a:t>
                </a:r>
              </a:p>
            </p:txBody>
          </p:sp>
        </mc:Choice>
        <mc:Fallback>
          <p:sp>
            <p:nvSpPr>
              <p:cNvPr id="6" name="TextBox 5">
                <a:extLst>
                  <a:ext uri="{FF2B5EF4-FFF2-40B4-BE49-F238E27FC236}">
                    <a16:creationId xmlns:a16="http://schemas.microsoft.com/office/drawing/2014/main" id="{9AC70CF2-AF9D-4840-BA3B-160EB734E885}"/>
                  </a:ext>
                </a:extLst>
              </p:cNvPr>
              <p:cNvSpPr txBox="1">
                <a:spLocks noRot="1" noChangeAspect="1" noMove="1" noResize="1" noEditPoints="1" noAdjustHandles="1" noChangeArrowheads="1" noChangeShapeType="1" noTextEdit="1"/>
              </p:cNvSpPr>
              <p:nvPr/>
            </p:nvSpPr>
            <p:spPr>
              <a:xfrm>
                <a:off x="212942" y="870857"/>
                <a:ext cx="8289453" cy="5873724"/>
              </a:xfrm>
              <a:prstGeom prst="rect">
                <a:avLst/>
              </a:prstGeom>
              <a:blipFill>
                <a:blip r:embed="rId2"/>
                <a:stretch>
                  <a:fillRect l="-1070" t="-864" r="-1376" b="-1512"/>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112734"/>
            <a:ext cx="7630886" cy="870857"/>
          </a:xfrm>
        </p:spPr>
        <p:txBody>
          <a:bodyPr>
            <a:normAutofit/>
          </a:bodyPr>
          <a:lstStyle/>
          <a:p>
            <a:r>
              <a:rPr lang="en-US" sz="2800" b="1" dirty="0"/>
              <a:t>Unsupervised learning: Clustering</a:t>
            </a:r>
          </a:p>
        </p:txBody>
      </p:sp>
    </p:spTree>
    <p:extLst>
      <p:ext uri="{BB962C8B-B14F-4D97-AF65-F5344CB8AC3E}">
        <p14:creationId xmlns:p14="http://schemas.microsoft.com/office/powerpoint/2010/main" val="1405822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9AC70CF2-AF9D-4840-BA3B-160EB734E885}"/>
                  </a:ext>
                </a:extLst>
              </p:cNvPr>
              <p:cNvSpPr txBox="1"/>
              <p:nvPr/>
            </p:nvSpPr>
            <p:spPr>
              <a:xfrm>
                <a:off x="212942" y="870857"/>
                <a:ext cx="8289453" cy="5616474"/>
              </a:xfrm>
              <a:prstGeom prst="rect">
                <a:avLst/>
              </a:prstGeom>
              <a:noFill/>
            </p:spPr>
            <p:txBody>
              <a:bodyPr wrap="square" rtlCol="0">
                <a:spAutoFit/>
              </a:bodyPr>
              <a:lstStyle/>
              <a:p>
                <a:r>
                  <a:rPr lang="en-US" sz="2400" dirty="0"/>
                  <a:t>Considering all possible partitions in the above scheme (e.g. exhaustive search) is computationally difficult, so some heuristic methods are used such as </a:t>
                </a:r>
                <a:r>
                  <a:rPr lang="en-US" sz="2400" b="1" i="1" dirty="0"/>
                  <a:t>K-means</a:t>
                </a:r>
                <a:r>
                  <a:rPr lang="en-US" sz="2400" dirty="0"/>
                  <a:t> which optimizes the objective function</a:t>
                </a:r>
              </a:p>
              <a:p>
                <a14:m>
                  <m:oMath xmlns:m="http://schemas.openxmlformats.org/officeDocument/2006/math">
                    <m:r>
                      <a:rPr lang="en-US" sz="2400" b="0" i="1" smtClean="0">
                        <a:latin typeface="Cambria Math" panose="02040503050406030204" pitchFamily="18" charset="0"/>
                      </a:rPr>
                      <m:t>𝐻</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𝐾</m:t>
                        </m:r>
                      </m:e>
                    </m:d>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𝐾</m:t>
                        </m:r>
                      </m:sup>
                      <m:e>
                        <m:nary>
                          <m:naryPr>
                            <m:chr m:val="∑"/>
                            <m:supHide m:val="on"/>
                            <m:ctrlPr>
                              <a:rPr lang="en-US" sz="2400" b="0" i="1" smtClean="0">
                                <a:latin typeface="Cambria Math" panose="02040503050406030204" pitchFamily="18" charset="0"/>
                              </a:rPr>
                            </m:ctrlPr>
                          </m:naryPr>
                          <m: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𝑋</m:t>
                                </m:r>
                              </m:e>
                              <m:sub>
                                <m:r>
                                  <a:rPr lang="en-US" sz="2400" b="0" i="1" smtClean="0">
                                    <a:latin typeface="Cambria Math" panose="02040503050406030204" pitchFamily="18" charset="0"/>
                                  </a:rPr>
                                  <m:t>𝑘</m:t>
                                </m:r>
                              </m:sub>
                            </m:sSub>
                            <m:r>
                              <m:rPr>
                                <m:brk m:alnAt="7"/>
                              </m:rP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𝐶</m:t>
                                </m:r>
                              </m:e>
                              <m:sub>
                                <m:r>
                                  <a:rPr lang="en-US" sz="2400" b="0" i="1" smtClean="0">
                                    <a:latin typeface="Cambria Math" panose="02040503050406030204" pitchFamily="18" charset="0"/>
                                    <a:ea typeface="Cambria Math" panose="02040503050406030204" pitchFamily="18" charset="0"/>
                                  </a:rPr>
                                  <m:t>𝑖</m:t>
                                </m:r>
                              </m:sub>
                            </m:sSub>
                          </m:sub>
                          <m:sup/>
                          <m:e>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𝑋</m:t>
                                </m:r>
                              </m:e>
                              <m:sub>
                                <m:r>
                                  <a:rPr lang="en-US" sz="2400" b="0" i="1" smtClean="0">
                                    <a:latin typeface="Cambria Math" panose="02040503050406030204" pitchFamily="18" charset="0"/>
                                    <a:ea typeface="Cambria Math" panose="02040503050406030204" pitchFamily="18" charset="0"/>
                                  </a:rPr>
                                  <m:t>𝑘</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𝑚</m:t>
                                </m:r>
                              </m:e>
                              <m:sub>
                                <m:r>
                                  <a:rPr lang="en-US" sz="2400" b="0" i="1" smtClean="0">
                                    <a:latin typeface="Cambria Math" panose="02040503050406030204" pitchFamily="18" charset="0"/>
                                    <a:ea typeface="Cambria Math" panose="02040503050406030204" pitchFamily="18" charset="0"/>
                                  </a:rPr>
                                  <m:t>𝑖</m:t>
                                </m:r>
                              </m:sub>
                            </m:sSub>
                            <m:sSup>
                              <m:sSupPr>
                                <m:ctrlPr>
                                  <a:rPr lang="en-US" sz="2400" b="0" i="1" smtClean="0">
                                    <a:latin typeface="Cambria Math" panose="02040503050406030204" pitchFamily="18" charset="0"/>
                                    <a:ea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m:t>
                                </m:r>
                              </m:e>
                              <m:sup>
                                <m:r>
                                  <a:rPr lang="en-US" sz="2400" b="0" i="1" smtClean="0">
                                    <a:latin typeface="Cambria Math" panose="02040503050406030204" pitchFamily="18" charset="0"/>
                                    <a:ea typeface="Cambria Math" panose="02040503050406030204" pitchFamily="18" charset="0"/>
                                  </a:rPr>
                                  <m:t>2</m:t>
                                </m:r>
                              </m:sup>
                            </m:sSup>
                          </m:e>
                        </m:nary>
                      </m:e>
                    </m:nary>
                  </m:oMath>
                </a14:m>
                <a:r>
                  <a:rPr lang="en-US" sz="2400" dirty="0"/>
                  <a:t> </a:t>
                </a:r>
              </a:p>
              <a:p>
                <a:r>
                  <a:rPr lang="en-US" sz="2400" dirty="0"/>
                  <a:t>Where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𝑖</m:t>
                        </m:r>
                      </m:sub>
                    </m:sSub>
                  </m:oMath>
                </a14:m>
                <a:r>
                  <a:rPr lang="en-US" sz="2400" dirty="0"/>
                  <a:t>are the centroids or means of the clusters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𝑖</m:t>
                        </m:r>
                      </m:sub>
                    </m:sSub>
                  </m:oMath>
                </a14:m>
                <a:r>
                  <a:rPr lang="en-US" sz="2400" dirty="0"/>
                  <a:t>and the norm is the Euclidean norm. Here the value of K is fixed by the user, the algorithm proceeds by (1) assigning initial means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𝑚</m:t>
                        </m:r>
                      </m:e>
                      <m:sub>
                        <m:r>
                          <a:rPr lang="en-US" sz="2400" i="1">
                            <a:latin typeface="Cambria Math" panose="02040503050406030204" pitchFamily="18" charset="0"/>
                          </a:rPr>
                          <m:t>𝑖</m:t>
                        </m:r>
                      </m:sub>
                    </m:sSub>
                  </m:oMath>
                </a14:m>
                <a:r>
                  <a:rPr lang="en-US" sz="2400" dirty="0"/>
                  <a:t> to each of K clusters, (2) assign each object with profile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𝑋</m:t>
                        </m:r>
                      </m:e>
                      <m:sub>
                        <m:r>
                          <a:rPr lang="en-US" sz="2400" i="1">
                            <a:latin typeface="Cambria Math" panose="02040503050406030204" pitchFamily="18" charset="0"/>
                            <a:ea typeface="Cambria Math" panose="02040503050406030204" pitchFamily="18" charset="0"/>
                          </a:rPr>
                          <m:t>𝑘</m:t>
                        </m:r>
                      </m:sub>
                    </m:sSub>
                  </m:oMath>
                </a14:m>
                <a:r>
                  <a:rPr lang="en-US" sz="2400" dirty="0"/>
                  <a:t> to the cluster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𝐶</m:t>
                        </m:r>
                      </m:e>
                      <m:sub>
                        <m:r>
                          <a:rPr lang="en-US" sz="2400" i="1">
                            <a:latin typeface="Cambria Math" panose="02040503050406030204" pitchFamily="18" charset="0"/>
                          </a:rPr>
                          <m:t>𝑖</m:t>
                        </m:r>
                      </m:sub>
                    </m:sSub>
                  </m:oMath>
                </a14:m>
                <a:r>
                  <a:rPr lang="en-US" sz="2400" dirty="0"/>
                  <a:t> with the closest mean, (3) compute new means for each cluster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𝑖</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nary>
                          <m:naryPr>
                            <m:chr m:val="∑"/>
                            <m:supHide m:val="on"/>
                            <m:ctrlPr>
                              <a:rPr lang="en-US" sz="2400" b="0" i="1" smtClean="0">
                                <a:latin typeface="Cambria Math" panose="02040503050406030204" pitchFamily="18" charset="0"/>
                              </a:rPr>
                            </m:ctrlPr>
                          </m:naryPr>
                          <m:sub>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𝑋</m:t>
                                </m:r>
                              </m:e>
                              <m:sub>
                                <m:r>
                                  <a:rPr lang="en-US" sz="2400" b="0" i="1" smtClean="0">
                                    <a:latin typeface="Cambria Math" panose="02040503050406030204" pitchFamily="18" charset="0"/>
                                  </a:rPr>
                                  <m:t>𝑘</m:t>
                                </m:r>
                              </m:sub>
                            </m:sSub>
                            <m:r>
                              <m:rPr>
                                <m:brk m:alnAt="7"/>
                              </m:rP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𝐶</m:t>
                                </m:r>
                              </m:e>
                              <m:sub>
                                <m:r>
                                  <a:rPr lang="en-US" sz="2400" b="0" i="1" smtClean="0">
                                    <a:latin typeface="Cambria Math" panose="02040503050406030204" pitchFamily="18" charset="0"/>
                                    <a:ea typeface="Cambria Math" panose="02040503050406030204" pitchFamily="18" charset="0"/>
                                  </a:rPr>
                                  <m:t>𝑖</m:t>
                                </m:r>
                              </m:sub>
                            </m:sSub>
                          </m:sub>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𝑋</m:t>
                                </m:r>
                              </m:e>
                              <m:sub>
                                <m:r>
                                  <a:rPr lang="en-US" sz="2400" b="0" i="1" smtClean="0">
                                    <a:latin typeface="Cambria Math" panose="02040503050406030204" pitchFamily="18" charset="0"/>
                                  </a:rPr>
                                  <m:t>𝑘</m:t>
                                </m:r>
                              </m:sub>
                            </m:sSub>
                          </m:e>
                        </m:nary>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𝑖</m:t>
                            </m:r>
                          </m:sub>
                        </m:sSub>
                      </m:den>
                    </m:f>
                  </m:oMath>
                </a14:m>
                <a:r>
                  <a:rPr lang="en-US" sz="2400" dirty="0"/>
                  <a:t> where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𝑖</m:t>
                        </m:r>
                      </m:sub>
                    </m:sSub>
                  </m:oMath>
                </a14:m>
                <a:r>
                  <a:rPr lang="en-US" sz="2400" dirty="0"/>
                  <a:t>is the number of objects in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𝐶</m:t>
                        </m:r>
                      </m:e>
                      <m:sub>
                        <m:r>
                          <a:rPr lang="en-US" sz="2400" i="1">
                            <a:latin typeface="Cambria Math" panose="02040503050406030204" pitchFamily="18" charset="0"/>
                          </a:rPr>
                          <m:t>𝑖</m:t>
                        </m:r>
                      </m:sub>
                    </m:sSub>
                  </m:oMath>
                </a14:m>
                <a:r>
                  <a:rPr lang="en-US" sz="2400" dirty="0"/>
                  <a:t>, and (4) iterate until H(K) converges so that there are no new assignments. This requires K and initial centroids to be assigned and it favors “spherical” clusters.  </a:t>
                </a:r>
              </a:p>
            </p:txBody>
          </p:sp>
        </mc:Choice>
        <mc:Fallback>
          <p:sp>
            <p:nvSpPr>
              <p:cNvPr id="6" name="TextBox 5">
                <a:extLst>
                  <a:ext uri="{FF2B5EF4-FFF2-40B4-BE49-F238E27FC236}">
                    <a16:creationId xmlns:a16="http://schemas.microsoft.com/office/drawing/2014/main" id="{9AC70CF2-AF9D-4840-BA3B-160EB734E885}"/>
                  </a:ext>
                </a:extLst>
              </p:cNvPr>
              <p:cNvSpPr txBox="1">
                <a:spLocks noRot="1" noChangeAspect="1" noMove="1" noResize="1" noEditPoints="1" noAdjustHandles="1" noChangeArrowheads="1" noChangeShapeType="1" noTextEdit="1"/>
              </p:cNvSpPr>
              <p:nvPr/>
            </p:nvSpPr>
            <p:spPr>
              <a:xfrm>
                <a:off x="212942" y="870857"/>
                <a:ext cx="8289453" cy="5616474"/>
              </a:xfrm>
              <a:prstGeom prst="rect">
                <a:avLst/>
              </a:prstGeom>
              <a:blipFill>
                <a:blip r:embed="rId2"/>
                <a:stretch>
                  <a:fillRect l="-1070" t="-903" r="-1835" b="-1354"/>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112734"/>
            <a:ext cx="7630886" cy="870857"/>
          </a:xfrm>
        </p:spPr>
        <p:txBody>
          <a:bodyPr>
            <a:normAutofit/>
          </a:bodyPr>
          <a:lstStyle/>
          <a:p>
            <a:r>
              <a:rPr lang="en-US" sz="2800" b="1" dirty="0"/>
              <a:t>Unsupervised learning: Clustering</a:t>
            </a:r>
          </a:p>
        </p:txBody>
      </p:sp>
    </p:spTree>
    <p:extLst>
      <p:ext uri="{BB962C8B-B14F-4D97-AF65-F5344CB8AC3E}">
        <p14:creationId xmlns:p14="http://schemas.microsoft.com/office/powerpoint/2010/main" val="3071967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0EFB613-2251-6241-B61B-A2561D3F51A3}"/>
              </a:ext>
            </a:extLst>
          </p:cNvPr>
          <p:cNvSpPr txBox="1">
            <a:spLocks/>
          </p:cNvSpPr>
          <p:nvPr/>
        </p:nvSpPr>
        <p:spPr>
          <a:xfrm>
            <a:off x="1320229" y="100208"/>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t>Unsupervised learning: Clustering</a:t>
            </a:r>
            <a:endParaRPr lang="en-US" sz="2800" b="1" dirty="0"/>
          </a:p>
        </p:txBody>
      </p:sp>
      <p:sp>
        <p:nvSpPr>
          <p:cNvPr id="5" name="TextBox 4">
            <a:extLst>
              <a:ext uri="{FF2B5EF4-FFF2-40B4-BE49-F238E27FC236}">
                <a16:creationId xmlns:a16="http://schemas.microsoft.com/office/drawing/2014/main" id="{0F108EBC-BFBF-1F4C-8384-7DB35FF0C4D1}"/>
              </a:ext>
            </a:extLst>
          </p:cNvPr>
          <p:cNvSpPr txBox="1"/>
          <p:nvPr/>
        </p:nvSpPr>
        <p:spPr>
          <a:xfrm>
            <a:off x="701458" y="1077238"/>
            <a:ext cx="7665928" cy="4154984"/>
          </a:xfrm>
          <a:prstGeom prst="rect">
            <a:avLst/>
          </a:prstGeom>
          <a:noFill/>
        </p:spPr>
        <p:txBody>
          <a:bodyPr wrap="square" rtlCol="0">
            <a:spAutoFit/>
          </a:bodyPr>
          <a:lstStyle/>
          <a:p>
            <a:r>
              <a:rPr lang="en-US" sz="2400" dirty="0" err="1"/>
              <a:t>Matlab</a:t>
            </a:r>
            <a:r>
              <a:rPr lang="en-US" sz="2400" dirty="0"/>
              <a:t> has a nice example of K-means clustering and hierarchical clustering (e.g. creating a tree hierarchy of clusters, using the Fisher Iris data. Of course in the Iris case there is an independent set of information about what species each measured flower is in. In a sense then, doing clustering and then comparing to the clusters by which the flowers have been assigned as species provides a way to assess whether indeed the measurement data imply that the 3 species classifications are indeed distinct. The example compares the cases of K=2 and K=3 using sepal and petal lengths and widths.</a:t>
            </a:r>
          </a:p>
        </p:txBody>
      </p:sp>
    </p:spTree>
    <p:extLst>
      <p:ext uri="{BB962C8B-B14F-4D97-AF65-F5344CB8AC3E}">
        <p14:creationId xmlns:p14="http://schemas.microsoft.com/office/powerpoint/2010/main" val="9605681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7302</TotalTime>
  <Words>2974</Words>
  <Application>Microsoft Macintosh PowerPoint</Application>
  <PresentationFormat>On-screen Show (4:3)</PresentationFormat>
  <Paragraphs>186</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Cambria Math</vt:lpstr>
      <vt:lpstr>Office Theme</vt:lpstr>
      <vt:lpstr>PowerPoint Presentation</vt:lpstr>
      <vt:lpstr>Unsupervised Learning Methods: Principal Coordinates Analysis  </vt:lpstr>
      <vt:lpstr>Unsupervised Learning Methods: Multidimensional scaling  </vt:lpstr>
      <vt:lpstr>Unsupervised Learning Methods: Multidimensional scaling  </vt:lpstr>
      <vt:lpstr>Unsupervised Learning Methods: Multidimensional scaling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Unsupervised learning: Clustering</vt:lpstr>
      <vt:lpstr>Unsupervised learning: Clustering</vt:lpstr>
      <vt:lpstr>Unsupervised learning: Clustering</vt:lpstr>
      <vt:lpstr>Unsupervised learning: Clustering</vt:lpstr>
      <vt:lpstr>Unsupervised learning: Clustering</vt:lpstr>
      <vt:lpstr>Unsupervised learning: Clustering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294</cp:revision>
  <dcterms:created xsi:type="dcterms:W3CDTF">2020-08-27T15:28:05Z</dcterms:created>
  <dcterms:modified xsi:type="dcterms:W3CDTF">2020-10-22T16:20:01Z</dcterms:modified>
</cp:coreProperties>
</file>