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258"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3778"/>
  </p:normalViewPr>
  <p:slideViewPr>
    <p:cSldViewPr snapToGrid="0" snapToObjects="1">
      <p:cViewPr varScale="1">
        <p:scale>
          <a:sx n="102" d="100"/>
          <a:sy n="102" d="100"/>
        </p:scale>
        <p:origin x="1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9/4/20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12</a:t>
            </a:fld>
            <a:endParaRPr lang="en-US"/>
          </a:p>
        </p:txBody>
      </p:sp>
    </p:spTree>
    <p:extLst>
      <p:ext uri="{BB962C8B-B14F-4D97-AF65-F5344CB8AC3E}">
        <p14:creationId xmlns:p14="http://schemas.microsoft.com/office/powerpoint/2010/main" val="1064658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13</a:t>
            </a:fld>
            <a:endParaRPr lang="en-US"/>
          </a:p>
        </p:txBody>
      </p:sp>
    </p:spTree>
    <p:extLst>
      <p:ext uri="{BB962C8B-B14F-4D97-AF65-F5344CB8AC3E}">
        <p14:creationId xmlns:p14="http://schemas.microsoft.com/office/powerpoint/2010/main" val="3268850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14</a:t>
            </a:fld>
            <a:endParaRPr lang="en-US"/>
          </a:p>
        </p:txBody>
      </p:sp>
    </p:spTree>
    <p:extLst>
      <p:ext uri="{BB962C8B-B14F-4D97-AF65-F5344CB8AC3E}">
        <p14:creationId xmlns:p14="http://schemas.microsoft.com/office/powerpoint/2010/main" val="3981485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9/4/20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9/4/20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9/4/20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9/4/20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9/4/20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9/4/20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9/4/20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9/4/20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1266869"/>
            <a:ext cx="7364186" cy="5370701"/>
          </a:xfrm>
          <a:prstGeom prst="rect">
            <a:avLst/>
          </a:prstGeom>
          <a:noFill/>
        </p:spPr>
        <p:txBody>
          <a:bodyPr wrap="square" rtlCol="0">
            <a:spAutoFit/>
          </a:bodyPr>
          <a:lstStyle/>
          <a:p>
            <a:r>
              <a:rPr lang="en-US" b="1" dirty="0"/>
              <a:t>Major classes of problems addressed using machine learning:</a:t>
            </a:r>
          </a:p>
          <a:p>
            <a:endParaRPr lang="en-US" dirty="0"/>
          </a:p>
          <a:p>
            <a:r>
              <a:rPr lang="en-US" sz="1700" i="1" dirty="0"/>
              <a:t>Classification</a:t>
            </a:r>
            <a:r>
              <a:rPr lang="en-US" sz="1700" dirty="0"/>
              <a:t> - specifies the class to which data elements belong, so this inherently involves “splitting” data into classes and may involve some form of clustering technique to do so. The classic phylogeny problem is an example – assigning organisms to a grouping based on ancestral relationships, that accounts for morphology, development, dating and genetics. Another set of problems  involves classifying images (e.g. faces, “dog or cat”, camera traps), classifying landscapes based on remote sensing information, etc.</a:t>
            </a:r>
          </a:p>
          <a:p>
            <a:endParaRPr lang="en-US" sz="1700" dirty="0"/>
          </a:p>
          <a:p>
            <a:r>
              <a:rPr lang="en-US" sz="1700" i="1" dirty="0"/>
              <a:t>Regression</a:t>
            </a:r>
            <a:r>
              <a:rPr lang="en-US" sz="1700" dirty="0"/>
              <a:t> (or more generally, function approximation) – models a target prediction as a response variable based on a set of inputs (covariates or predictors) and is usually included as a technique in supervised learning. In addition to use for predicting data values from a new set of inputs, it can be used to analyze the behavior of the data (relation between response and inputs) and to determine the relative importance of inputs to the response. This is one aspect of the “</a:t>
            </a:r>
            <a:r>
              <a:rPr lang="en-US" sz="1700" i="1" dirty="0"/>
              <a:t>model selection</a:t>
            </a:r>
            <a:r>
              <a:rPr lang="en-US" sz="1700" dirty="0"/>
              <a:t>” problem - choosing an appropriate statistical model for a set of data, based on the objectives for doing the modeling. </a:t>
            </a:r>
          </a:p>
          <a:p>
            <a:endParaRPr lang="en-US" sz="1700" dirty="0"/>
          </a:p>
          <a:p>
            <a:endParaRPr lang="en-US" dirty="0"/>
          </a:p>
        </p:txBody>
      </p:sp>
      <p:sp>
        <p:nvSpPr>
          <p:cNvPr id="3" name="Title 1">
            <a:extLst>
              <a:ext uri="{FF2B5EF4-FFF2-40B4-BE49-F238E27FC236}">
                <a16:creationId xmlns:a16="http://schemas.microsoft.com/office/drawing/2014/main" id="{9B61D729-4F50-D243-83E3-84DA843EF15D}"/>
              </a:ext>
            </a:extLst>
          </p:cNvPr>
          <p:cNvSpPr>
            <a:spLocks noGrp="1"/>
          </p:cNvSpPr>
          <p:nvPr>
            <p:ph type="ctrTitle"/>
          </p:nvPr>
        </p:nvSpPr>
        <p:spPr>
          <a:xfrm>
            <a:off x="756557" y="396012"/>
            <a:ext cx="7630886" cy="870857"/>
          </a:xfrm>
        </p:spPr>
        <p:txBody>
          <a:bodyPr>
            <a:normAutofit fontScale="90000"/>
          </a:bodyPr>
          <a:lstStyle/>
          <a:p>
            <a:r>
              <a:rPr lang="en-US" sz="2800" b="1" dirty="0"/>
              <a:t>Math/EEB 589 - Mathematics of Machine Learning Methods in Ecology and Environmental Science</a:t>
            </a:r>
            <a:br>
              <a:rPr lang="en-US" sz="2800" b="1" dirty="0"/>
            </a:br>
            <a:r>
              <a:rPr lang="en-US" sz="2800" b="1" dirty="0"/>
              <a:t>Louis Gross – Sept 3, 2020</a:t>
            </a:r>
          </a:p>
        </p:txBody>
      </p:sp>
    </p:spTree>
    <p:extLst>
      <p:ext uri="{BB962C8B-B14F-4D97-AF65-F5344CB8AC3E}">
        <p14:creationId xmlns:p14="http://schemas.microsoft.com/office/powerpoint/2010/main" val="855830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117693"/>
            <a:ext cx="7364186" cy="5909310"/>
          </a:xfrm>
          <a:prstGeom prst="rect">
            <a:avLst/>
          </a:prstGeom>
          <a:noFill/>
        </p:spPr>
        <p:txBody>
          <a:bodyPr wrap="square" rtlCol="0">
            <a:spAutoFit/>
          </a:bodyPr>
          <a:lstStyle/>
          <a:p>
            <a:r>
              <a:rPr lang="en-US" b="1" dirty="0"/>
              <a:t>Major classes of problems addressed using machine learning:</a:t>
            </a:r>
          </a:p>
          <a:p>
            <a:endParaRPr lang="en-US" dirty="0"/>
          </a:p>
          <a:p>
            <a:endParaRPr lang="en-US" sz="1700" dirty="0"/>
          </a:p>
          <a:p>
            <a:r>
              <a:rPr lang="en-US" sz="1700" i="1" dirty="0"/>
              <a:t>Anomaly detection </a:t>
            </a:r>
            <a:r>
              <a:rPr lang="en-US" sz="1700" dirty="0"/>
              <a:t>– identifying items or events that do not conform with an expected pattern in a broad data set. Detection of outlier data may be important as these may have large impact which biases the results of analysis methods. Extreme weather events, rare behaviors of individuals in a population, identifying “</a:t>
            </a:r>
            <a:r>
              <a:rPr lang="en-US" sz="1700" dirty="0" err="1"/>
              <a:t>superspreaders</a:t>
            </a:r>
            <a:r>
              <a:rPr lang="en-US" sz="1700" dirty="0"/>
              <a:t>” for a disease . </a:t>
            </a:r>
          </a:p>
          <a:p>
            <a:endParaRPr lang="en-US" sz="1700" dirty="0"/>
          </a:p>
          <a:p>
            <a:r>
              <a:rPr lang="en-US" sz="1700" i="1" dirty="0"/>
              <a:t>State prediction or forecasting </a:t>
            </a:r>
            <a:r>
              <a:rPr lang="en-US" sz="1700" dirty="0"/>
              <a:t>– projecting outcomes based on properties of data for new experiments or time-dependent conditions. Prediction, projection and forecasting are not equivalent concepts. Forecasting inherently includes communicating uncertainty. Ecological forecasting is an example in which future trajectories of a natural system are projected based on current conditions and assumptions about future environment. </a:t>
            </a:r>
          </a:p>
          <a:p>
            <a:endParaRPr lang="en-US" sz="1700" dirty="0"/>
          </a:p>
          <a:p>
            <a:r>
              <a:rPr lang="en-US" sz="1700" i="1" dirty="0"/>
              <a:t>Dimensionality reduction </a:t>
            </a:r>
            <a:r>
              <a:rPr lang="en-US" sz="1700" dirty="0"/>
              <a:t>– identifying a more compact representation of a data set without a great loss of information. Principle components analysis is an example which develops new combinations of input variables that most effectively characterize the variability in a response variable of interest.</a:t>
            </a:r>
          </a:p>
          <a:p>
            <a:endParaRPr lang="en-US" dirty="0"/>
          </a:p>
          <a:p>
            <a:endParaRPr lang="en-US" dirty="0"/>
          </a:p>
        </p:txBody>
      </p:sp>
    </p:spTree>
    <p:extLst>
      <p:ext uri="{BB962C8B-B14F-4D97-AF65-F5344CB8AC3E}">
        <p14:creationId xmlns:p14="http://schemas.microsoft.com/office/powerpoint/2010/main" val="705220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117693"/>
            <a:ext cx="7364186" cy="3293209"/>
          </a:xfrm>
          <a:prstGeom prst="rect">
            <a:avLst/>
          </a:prstGeom>
          <a:noFill/>
        </p:spPr>
        <p:txBody>
          <a:bodyPr wrap="square" rtlCol="0">
            <a:spAutoFit/>
          </a:bodyPr>
          <a:lstStyle/>
          <a:p>
            <a:r>
              <a:rPr lang="en-US" b="1" dirty="0"/>
              <a:t>Short annotations of articles included on the references:</a:t>
            </a:r>
          </a:p>
          <a:p>
            <a:endParaRPr lang="en-US" dirty="0"/>
          </a:p>
          <a:p>
            <a:r>
              <a:rPr lang="en-US" sz="1700" dirty="0" err="1"/>
              <a:t>Lefcheck</a:t>
            </a:r>
            <a:r>
              <a:rPr lang="en-US" sz="1700" dirty="0"/>
              <a:t> 2015 Blog post that gives a very personal perspective on some standard ecological data set questions and some examples using R with emphasis on CART (classification and regression trees) and random forest approaches.</a:t>
            </a:r>
          </a:p>
          <a:p>
            <a:endParaRPr lang="en-US" sz="1700" dirty="0"/>
          </a:p>
          <a:p>
            <a:r>
              <a:rPr lang="en-US" sz="1700" dirty="0"/>
              <a:t>Christin et al. 2019. Focus on deep learning methods in application to species identification, classification of animal behavior, and biodiversity estimation with examples at many scales and flowchart for process of deep learning </a:t>
            </a:r>
          </a:p>
          <a:p>
            <a:endParaRPr lang="en-US" sz="1700" dirty="0"/>
          </a:p>
          <a:p>
            <a:endParaRPr lang="en-US" dirty="0"/>
          </a:p>
          <a:p>
            <a:endParaRPr lang="en-US" dirty="0"/>
          </a:p>
        </p:txBody>
      </p:sp>
    </p:spTree>
    <p:extLst>
      <p:ext uri="{BB962C8B-B14F-4D97-AF65-F5344CB8AC3E}">
        <p14:creationId xmlns:p14="http://schemas.microsoft.com/office/powerpoint/2010/main" val="3866438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2923953" y="6072747"/>
            <a:ext cx="2083982" cy="1169551"/>
          </a:xfrm>
          <a:prstGeom prst="rect">
            <a:avLst/>
          </a:prstGeom>
          <a:noFill/>
        </p:spPr>
        <p:txBody>
          <a:bodyPr wrap="square" rtlCol="0">
            <a:spAutoFit/>
          </a:bodyPr>
          <a:lstStyle/>
          <a:p>
            <a:endParaRPr lang="en-US" sz="1700" dirty="0"/>
          </a:p>
          <a:p>
            <a:r>
              <a:rPr lang="en-US" sz="1700" dirty="0"/>
              <a:t>Christin et al. 2019. </a:t>
            </a:r>
          </a:p>
          <a:p>
            <a:endParaRPr lang="en-US" dirty="0"/>
          </a:p>
          <a:p>
            <a:endParaRPr lang="en-US" dirty="0"/>
          </a:p>
        </p:txBody>
      </p:sp>
      <p:pic>
        <p:nvPicPr>
          <p:cNvPr id="3" name="Picture 2" descr="A close up of a map&#10;&#10;Description automatically generated">
            <a:extLst>
              <a:ext uri="{FF2B5EF4-FFF2-40B4-BE49-F238E27FC236}">
                <a16:creationId xmlns:a16="http://schemas.microsoft.com/office/drawing/2014/main" id="{D19D7FCC-7A39-1444-AAB5-78F6F185EED7}"/>
              </a:ext>
            </a:extLst>
          </p:cNvPr>
          <p:cNvPicPr>
            <a:picLocks noChangeAspect="1"/>
          </p:cNvPicPr>
          <p:nvPr/>
        </p:nvPicPr>
        <p:blipFill>
          <a:blip r:embed="rId2"/>
          <a:stretch>
            <a:fillRect/>
          </a:stretch>
        </p:blipFill>
        <p:spPr>
          <a:xfrm>
            <a:off x="1562985" y="753370"/>
            <a:ext cx="5975499" cy="5417041"/>
          </a:xfrm>
          <a:prstGeom prst="rect">
            <a:avLst/>
          </a:prstGeom>
        </p:spPr>
      </p:pic>
    </p:spTree>
    <p:extLst>
      <p:ext uri="{BB962C8B-B14F-4D97-AF65-F5344CB8AC3E}">
        <p14:creationId xmlns:p14="http://schemas.microsoft.com/office/powerpoint/2010/main" val="1087162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2923953" y="6072747"/>
            <a:ext cx="2083982" cy="1169551"/>
          </a:xfrm>
          <a:prstGeom prst="rect">
            <a:avLst/>
          </a:prstGeom>
          <a:noFill/>
        </p:spPr>
        <p:txBody>
          <a:bodyPr wrap="square" rtlCol="0">
            <a:spAutoFit/>
          </a:bodyPr>
          <a:lstStyle/>
          <a:p>
            <a:endParaRPr lang="en-US" sz="1700" dirty="0"/>
          </a:p>
          <a:p>
            <a:r>
              <a:rPr lang="en-US" sz="1700" dirty="0"/>
              <a:t>Christin et al. 2019. </a:t>
            </a:r>
          </a:p>
          <a:p>
            <a:endParaRPr lang="en-US" dirty="0"/>
          </a:p>
          <a:p>
            <a:endParaRPr lang="en-US" dirty="0"/>
          </a:p>
        </p:txBody>
      </p:sp>
      <p:pic>
        <p:nvPicPr>
          <p:cNvPr id="4" name="Picture 3" descr="A close up of a map&#10;&#10;Description automatically generated">
            <a:extLst>
              <a:ext uri="{FF2B5EF4-FFF2-40B4-BE49-F238E27FC236}">
                <a16:creationId xmlns:a16="http://schemas.microsoft.com/office/drawing/2014/main" id="{F0F8BAE0-0B8D-674F-90AE-5E13EA016759}"/>
              </a:ext>
            </a:extLst>
          </p:cNvPr>
          <p:cNvPicPr>
            <a:picLocks noChangeAspect="1"/>
          </p:cNvPicPr>
          <p:nvPr/>
        </p:nvPicPr>
        <p:blipFill>
          <a:blip r:embed="rId2"/>
          <a:stretch>
            <a:fillRect/>
          </a:stretch>
        </p:blipFill>
        <p:spPr>
          <a:xfrm>
            <a:off x="939505" y="108393"/>
            <a:ext cx="7438951" cy="6312548"/>
          </a:xfrm>
          <a:prstGeom prst="rect">
            <a:avLst/>
          </a:prstGeom>
        </p:spPr>
      </p:pic>
    </p:spTree>
    <p:extLst>
      <p:ext uri="{BB962C8B-B14F-4D97-AF65-F5344CB8AC3E}">
        <p14:creationId xmlns:p14="http://schemas.microsoft.com/office/powerpoint/2010/main" val="1249718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117693"/>
            <a:ext cx="7364186" cy="5647700"/>
          </a:xfrm>
          <a:prstGeom prst="rect">
            <a:avLst/>
          </a:prstGeom>
          <a:noFill/>
        </p:spPr>
        <p:txBody>
          <a:bodyPr wrap="square" rtlCol="0">
            <a:spAutoFit/>
          </a:bodyPr>
          <a:lstStyle/>
          <a:p>
            <a:r>
              <a:rPr lang="en-US" b="1" dirty="0"/>
              <a:t>Short annotations of articles included on the references:</a:t>
            </a:r>
          </a:p>
          <a:p>
            <a:endParaRPr lang="en-US" dirty="0"/>
          </a:p>
          <a:p>
            <a:r>
              <a:rPr lang="en-US" sz="1700" dirty="0" err="1"/>
              <a:t>Lefcheck</a:t>
            </a:r>
            <a:r>
              <a:rPr lang="en-US" sz="1700" dirty="0"/>
              <a:t> 2015 Blog post that gives a very personal perspective on some standard ecological data set questions and some examples using R with emphasis on CART (classification and regression trees) and random forest approaches.</a:t>
            </a:r>
          </a:p>
          <a:p>
            <a:endParaRPr lang="en-US" sz="1700" dirty="0"/>
          </a:p>
          <a:p>
            <a:r>
              <a:rPr lang="en-US" sz="1700" dirty="0"/>
              <a:t>Christin et al. 2019. Focus on deep learning methods in application to species identification, classification of animal behavior, and biodiversity estimation with examples at many scales and flowchart for process of deep learning </a:t>
            </a:r>
          </a:p>
          <a:p>
            <a:endParaRPr lang="en-US" sz="1700" dirty="0"/>
          </a:p>
          <a:p>
            <a:r>
              <a:rPr lang="en-US" sz="1700" dirty="0"/>
              <a:t>Petersen et al. 2019. Blog post that illustrates briefly the use of machine learning to analyze images with focus on the Serengeti and citizen science efforts to classify millions of these images for many species.</a:t>
            </a:r>
          </a:p>
          <a:p>
            <a:endParaRPr lang="en-US" sz="1700" dirty="0"/>
          </a:p>
          <a:p>
            <a:r>
              <a:rPr lang="en-US" sz="1700" dirty="0"/>
              <a:t>Peters et al. 2014. Present their suggested procedure for a KLAS (Knowledge Learning and Analysis System as a general framework for knowledge generation from big data and contrast their suggestions with classic </a:t>
            </a:r>
            <a:r>
              <a:rPr lang="en-US" sz="1700" dirty="0" err="1"/>
              <a:t>hypothetico</a:t>
            </a:r>
            <a:r>
              <a:rPr lang="en-US" sz="1700" dirty="0"/>
              <a:t> deductive methods.  </a:t>
            </a:r>
          </a:p>
          <a:p>
            <a:endParaRPr lang="en-US" sz="1700" dirty="0"/>
          </a:p>
          <a:p>
            <a:endParaRPr lang="en-US" dirty="0"/>
          </a:p>
          <a:p>
            <a:endParaRPr lang="en-US" dirty="0"/>
          </a:p>
        </p:txBody>
      </p:sp>
    </p:spTree>
    <p:extLst>
      <p:ext uri="{BB962C8B-B14F-4D97-AF65-F5344CB8AC3E}">
        <p14:creationId xmlns:p14="http://schemas.microsoft.com/office/powerpoint/2010/main" val="3870698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1935125" cy="369332"/>
          </a:xfrm>
          <a:prstGeom prst="rect">
            <a:avLst/>
          </a:prstGeom>
          <a:noFill/>
        </p:spPr>
        <p:txBody>
          <a:bodyPr wrap="square" rtlCol="0">
            <a:spAutoFit/>
          </a:bodyPr>
          <a:lstStyle/>
          <a:p>
            <a:r>
              <a:rPr lang="en-US" dirty="0"/>
              <a:t>Peters et al. 2014</a:t>
            </a:r>
          </a:p>
        </p:txBody>
      </p:sp>
      <p:pic>
        <p:nvPicPr>
          <p:cNvPr id="5" name="Picture 4" descr="A screenshot of a cell phone&#10;&#10;Description automatically generated">
            <a:extLst>
              <a:ext uri="{FF2B5EF4-FFF2-40B4-BE49-F238E27FC236}">
                <a16:creationId xmlns:a16="http://schemas.microsoft.com/office/drawing/2014/main" id="{20E76347-5B65-174E-B327-8799EAD68155}"/>
              </a:ext>
            </a:extLst>
          </p:cNvPr>
          <p:cNvPicPr>
            <a:picLocks noChangeAspect="1"/>
          </p:cNvPicPr>
          <p:nvPr/>
        </p:nvPicPr>
        <p:blipFill>
          <a:blip r:embed="rId2"/>
          <a:stretch>
            <a:fillRect/>
          </a:stretch>
        </p:blipFill>
        <p:spPr>
          <a:xfrm>
            <a:off x="1624171" y="321783"/>
            <a:ext cx="6361682" cy="5983325"/>
          </a:xfrm>
          <a:prstGeom prst="rect">
            <a:avLst/>
          </a:prstGeom>
        </p:spPr>
      </p:pic>
    </p:spTree>
    <p:extLst>
      <p:ext uri="{BB962C8B-B14F-4D97-AF65-F5344CB8AC3E}">
        <p14:creationId xmlns:p14="http://schemas.microsoft.com/office/powerpoint/2010/main" val="154901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1935125" cy="369332"/>
          </a:xfrm>
          <a:prstGeom prst="rect">
            <a:avLst/>
          </a:prstGeom>
          <a:noFill/>
        </p:spPr>
        <p:txBody>
          <a:bodyPr wrap="square" rtlCol="0">
            <a:spAutoFit/>
          </a:bodyPr>
          <a:lstStyle/>
          <a:p>
            <a:r>
              <a:rPr lang="en-US" dirty="0"/>
              <a:t>Peters et al. 2014</a:t>
            </a:r>
          </a:p>
        </p:txBody>
      </p:sp>
      <p:pic>
        <p:nvPicPr>
          <p:cNvPr id="4" name="Picture 3">
            <a:extLst>
              <a:ext uri="{FF2B5EF4-FFF2-40B4-BE49-F238E27FC236}">
                <a16:creationId xmlns:a16="http://schemas.microsoft.com/office/drawing/2014/main" id="{208D4823-F7D3-484B-B816-05FAC2E5AEF9}"/>
              </a:ext>
            </a:extLst>
          </p:cNvPr>
          <p:cNvPicPr>
            <a:picLocks noChangeAspect="1"/>
          </p:cNvPicPr>
          <p:nvPr/>
        </p:nvPicPr>
        <p:blipFill>
          <a:blip r:embed="rId2"/>
          <a:stretch>
            <a:fillRect/>
          </a:stretch>
        </p:blipFill>
        <p:spPr>
          <a:xfrm>
            <a:off x="1191413" y="0"/>
            <a:ext cx="6761174" cy="6359057"/>
          </a:xfrm>
          <a:prstGeom prst="rect">
            <a:avLst/>
          </a:prstGeom>
        </p:spPr>
      </p:pic>
    </p:spTree>
    <p:extLst>
      <p:ext uri="{BB962C8B-B14F-4D97-AF65-F5344CB8AC3E}">
        <p14:creationId xmlns:p14="http://schemas.microsoft.com/office/powerpoint/2010/main" val="618357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1935125" cy="369332"/>
          </a:xfrm>
          <a:prstGeom prst="rect">
            <a:avLst/>
          </a:prstGeom>
          <a:noFill/>
        </p:spPr>
        <p:txBody>
          <a:bodyPr wrap="square" rtlCol="0">
            <a:spAutoFit/>
          </a:bodyPr>
          <a:lstStyle/>
          <a:p>
            <a:r>
              <a:rPr lang="en-US" dirty="0"/>
              <a:t>Peters et al. 2014</a:t>
            </a:r>
          </a:p>
        </p:txBody>
      </p:sp>
      <p:pic>
        <p:nvPicPr>
          <p:cNvPr id="5" name="Picture 4" descr="A screenshot of a cell phone&#10;&#10;Description automatically generated">
            <a:extLst>
              <a:ext uri="{FF2B5EF4-FFF2-40B4-BE49-F238E27FC236}">
                <a16:creationId xmlns:a16="http://schemas.microsoft.com/office/drawing/2014/main" id="{F3285CD6-A41F-5148-B8A8-C83B28A1737F}"/>
              </a:ext>
            </a:extLst>
          </p:cNvPr>
          <p:cNvPicPr>
            <a:picLocks noChangeAspect="1"/>
          </p:cNvPicPr>
          <p:nvPr/>
        </p:nvPicPr>
        <p:blipFill>
          <a:blip r:embed="rId2"/>
          <a:stretch>
            <a:fillRect/>
          </a:stretch>
        </p:blipFill>
        <p:spPr>
          <a:xfrm>
            <a:off x="1271157" y="0"/>
            <a:ext cx="6601685" cy="6209053"/>
          </a:xfrm>
          <a:prstGeom prst="rect">
            <a:avLst/>
          </a:prstGeom>
        </p:spPr>
      </p:pic>
    </p:spTree>
    <p:extLst>
      <p:ext uri="{BB962C8B-B14F-4D97-AF65-F5344CB8AC3E}">
        <p14:creationId xmlns:p14="http://schemas.microsoft.com/office/powerpoint/2010/main" val="797431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1935125" cy="369332"/>
          </a:xfrm>
          <a:prstGeom prst="rect">
            <a:avLst/>
          </a:prstGeom>
          <a:noFill/>
        </p:spPr>
        <p:txBody>
          <a:bodyPr wrap="square" rtlCol="0">
            <a:spAutoFit/>
          </a:bodyPr>
          <a:lstStyle/>
          <a:p>
            <a:r>
              <a:rPr lang="en-US" dirty="0"/>
              <a:t>Peters et al. 2014</a:t>
            </a:r>
          </a:p>
        </p:txBody>
      </p:sp>
      <p:pic>
        <p:nvPicPr>
          <p:cNvPr id="4" name="Picture 3" descr="A screenshot of a cell phone&#10;&#10;Description automatically generated">
            <a:extLst>
              <a:ext uri="{FF2B5EF4-FFF2-40B4-BE49-F238E27FC236}">
                <a16:creationId xmlns:a16="http://schemas.microsoft.com/office/drawing/2014/main" id="{6C72D67A-6D10-F045-ADBF-9E1C2CB3AB19}"/>
              </a:ext>
            </a:extLst>
          </p:cNvPr>
          <p:cNvPicPr>
            <a:picLocks noChangeAspect="1"/>
          </p:cNvPicPr>
          <p:nvPr/>
        </p:nvPicPr>
        <p:blipFill>
          <a:blip r:embed="rId2"/>
          <a:stretch>
            <a:fillRect/>
          </a:stretch>
        </p:blipFill>
        <p:spPr>
          <a:xfrm>
            <a:off x="1599359" y="0"/>
            <a:ext cx="5945281" cy="6409164"/>
          </a:xfrm>
          <a:prstGeom prst="rect">
            <a:avLst/>
          </a:prstGeom>
        </p:spPr>
      </p:pic>
    </p:spTree>
    <p:extLst>
      <p:ext uri="{BB962C8B-B14F-4D97-AF65-F5344CB8AC3E}">
        <p14:creationId xmlns:p14="http://schemas.microsoft.com/office/powerpoint/2010/main" val="64185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117693"/>
            <a:ext cx="7364186" cy="3816429"/>
          </a:xfrm>
          <a:prstGeom prst="rect">
            <a:avLst/>
          </a:prstGeom>
          <a:noFill/>
        </p:spPr>
        <p:txBody>
          <a:bodyPr wrap="square" rtlCol="0">
            <a:spAutoFit/>
          </a:bodyPr>
          <a:lstStyle/>
          <a:p>
            <a:r>
              <a:rPr lang="en-US" b="1" dirty="0"/>
              <a:t>Short annotations of articles included on the references:</a:t>
            </a:r>
          </a:p>
          <a:p>
            <a:endParaRPr lang="en-US" dirty="0"/>
          </a:p>
          <a:p>
            <a:r>
              <a:rPr lang="en-US" sz="1700" dirty="0" err="1"/>
              <a:t>Thessen</a:t>
            </a:r>
            <a:r>
              <a:rPr lang="en-US" sz="1700" dirty="0"/>
              <a:t>. 2016. Very quick summary of main tasks of machine learning, limitations, and methods (tree-based methods, artificial neural nets, support vector machines, genetic algorithms, fuzzy inference systems, Bayesian methods) with example of application to species distribution models and forecasting.</a:t>
            </a:r>
          </a:p>
          <a:p>
            <a:endParaRPr lang="en-US" sz="1700" dirty="0"/>
          </a:p>
          <a:p>
            <a:r>
              <a:rPr lang="en-US" sz="1700" dirty="0"/>
              <a:t>Reichstein et al. 2019. Review of big data and deep learning with emphasis on earth science examples. Good summary of definitions, challenges of implementing machine learning and discussion of hybrid modeling that is a mixture of process models and machine learning methods. </a:t>
            </a:r>
          </a:p>
          <a:p>
            <a:endParaRPr lang="en-US" sz="1700" dirty="0"/>
          </a:p>
          <a:p>
            <a:endParaRPr lang="en-US" dirty="0"/>
          </a:p>
          <a:p>
            <a:endParaRPr lang="en-US" dirty="0"/>
          </a:p>
        </p:txBody>
      </p:sp>
    </p:spTree>
    <p:extLst>
      <p:ext uri="{BB962C8B-B14F-4D97-AF65-F5344CB8AC3E}">
        <p14:creationId xmlns:p14="http://schemas.microsoft.com/office/powerpoint/2010/main" val="2486966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2785731" cy="369332"/>
          </a:xfrm>
          <a:prstGeom prst="rect">
            <a:avLst/>
          </a:prstGeom>
          <a:noFill/>
        </p:spPr>
        <p:txBody>
          <a:bodyPr wrap="square" rtlCol="0">
            <a:spAutoFit/>
          </a:bodyPr>
          <a:lstStyle/>
          <a:p>
            <a:r>
              <a:rPr lang="en-US" dirty="0"/>
              <a:t>Reichstein et al. 2019</a:t>
            </a:r>
          </a:p>
        </p:txBody>
      </p:sp>
      <p:pic>
        <p:nvPicPr>
          <p:cNvPr id="5" name="Picture 4" descr="A screenshot of a cell phone&#10;&#10;Description automatically generated">
            <a:extLst>
              <a:ext uri="{FF2B5EF4-FFF2-40B4-BE49-F238E27FC236}">
                <a16:creationId xmlns:a16="http://schemas.microsoft.com/office/drawing/2014/main" id="{1D81D747-6A58-B844-98DC-2EA7F776BC23}"/>
              </a:ext>
            </a:extLst>
          </p:cNvPr>
          <p:cNvPicPr>
            <a:picLocks noChangeAspect="1"/>
          </p:cNvPicPr>
          <p:nvPr/>
        </p:nvPicPr>
        <p:blipFill>
          <a:blip r:embed="rId3"/>
          <a:stretch>
            <a:fillRect/>
          </a:stretch>
        </p:blipFill>
        <p:spPr>
          <a:xfrm>
            <a:off x="1433694" y="0"/>
            <a:ext cx="5807078" cy="6344974"/>
          </a:xfrm>
          <a:prstGeom prst="rect">
            <a:avLst/>
          </a:prstGeom>
        </p:spPr>
      </p:pic>
    </p:spTree>
    <p:extLst>
      <p:ext uri="{BB962C8B-B14F-4D97-AF65-F5344CB8AC3E}">
        <p14:creationId xmlns:p14="http://schemas.microsoft.com/office/powerpoint/2010/main" val="124188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2785731" cy="369332"/>
          </a:xfrm>
          <a:prstGeom prst="rect">
            <a:avLst/>
          </a:prstGeom>
          <a:noFill/>
        </p:spPr>
        <p:txBody>
          <a:bodyPr wrap="square" rtlCol="0">
            <a:spAutoFit/>
          </a:bodyPr>
          <a:lstStyle/>
          <a:p>
            <a:r>
              <a:rPr lang="en-US" dirty="0"/>
              <a:t>Reichstein et al. 2019</a:t>
            </a:r>
          </a:p>
        </p:txBody>
      </p:sp>
      <p:pic>
        <p:nvPicPr>
          <p:cNvPr id="4" name="Picture 3" descr="A screenshot of a cell phone&#10;&#10;Description automatically generated">
            <a:extLst>
              <a:ext uri="{FF2B5EF4-FFF2-40B4-BE49-F238E27FC236}">
                <a16:creationId xmlns:a16="http://schemas.microsoft.com/office/drawing/2014/main" id="{1312DF91-4D84-3B45-B704-09E380B30B4A}"/>
              </a:ext>
            </a:extLst>
          </p:cNvPr>
          <p:cNvPicPr>
            <a:picLocks noChangeAspect="1"/>
          </p:cNvPicPr>
          <p:nvPr/>
        </p:nvPicPr>
        <p:blipFill>
          <a:blip r:embed="rId3"/>
          <a:stretch>
            <a:fillRect/>
          </a:stretch>
        </p:blipFill>
        <p:spPr>
          <a:xfrm>
            <a:off x="1829873" y="95693"/>
            <a:ext cx="5751141" cy="6310816"/>
          </a:xfrm>
          <a:prstGeom prst="rect">
            <a:avLst/>
          </a:prstGeom>
        </p:spPr>
      </p:pic>
    </p:spTree>
    <p:extLst>
      <p:ext uri="{BB962C8B-B14F-4D97-AF65-F5344CB8AC3E}">
        <p14:creationId xmlns:p14="http://schemas.microsoft.com/office/powerpoint/2010/main" val="2042225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2785731" cy="369332"/>
          </a:xfrm>
          <a:prstGeom prst="rect">
            <a:avLst/>
          </a:prstGeom>
          <a:noFill/>
        </p:spPr>
        <p:txBody>
          <a:bodyPr wrap="square" rtlCol="0">
            <a:spAutoFit/>
          </a:bodyPr>
          <a:lstStyle/>
          <a:p>
            <a:r>
              <a:rPr lang="en-US" dirty="0"/>
              <a:t>Reichstein et al. 2019</a:t>
            </a:r>
          </a:p>
        </p:txBody>
      </p:sp>
      <p:pic>
        <p:nvPicPr>
          <p:cNvPr id="5" name="Picture 4" descr="A screenshot of a cell phone&#10;&#10;Description automatically generated">
            <a:extLst>
              <a:ext uri="{FF2B5EF4-FFF2-40B4-BE49-F238E27FC236}">
                <a16:creationId xmlns:a16="http://schemas.microsoft.com/office/drawing/2014/main" id="{BE84A7F5-1AAF-CD47-8442-0772CA0384DE}"/>
              </a:ext>
            </a:extLst>
          </p:cNvPr>
          <p:cNvPicPr>
            <a:picLocks noChangeAspect="1"/>
          </p:cNvPicPr>
          <p:nvPr/>
        </p:nvPicPr>
        <p:blipFill>
          <a:blip r:embed="rId3"/>
          <a:stretch>
            <a:fillRect/>
          </a:stretch>
        </p:blipFill>
        <p:spPr>
          <a:xfrm>
            <a:off x="0" y="740103"/>
            <a:ext cx="9144000" cy="5377793"/>
          </a:xfrm>
          <a:prstGeom prst="rect">
            <a:avLst/>
          </a:prstGeom>
        </p:spPr>
      </p:pic>
    </p:spTree>
    <p:extLst>
      <p:ext uri="{BB962C8B-B14F-4D97-AF65-F5344CB8AC3E}">
        <p14:creationId xmlns:p14="http://schemas.microsoft.com/office/powerpoint/2010/main" val="37311531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1003</TotalTime>
  <Words>819</Words>
  <Application>Microsoft Macintosh PowerPoint</Application>
  <PresentationFormat>On-screen Show (4:3)</PresentationFormat>
  <Paragraphs>50</Paragraphs>
  <Slides>14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Math/EEB 589 - Mathematics of Machine Learning Methods in Ecology and Environmental Science Louis Gross – Sept 3, 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39</cp:revision>
  <dcterms:created xsi:type="dcterms:W3CDTF">2020-08-27T15:28:05Z</dcterms:created>
  <dcterms:modified xsi:type="dcterms:W3CDTF">2020-09-04T20:49:36Z</dcterms:modified>
</cp:coreProperties>
</file>