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277" r:id="rId2"/>
    <p:sldId id="273" r:id="rId3"/>
    <p:sldId id="274" r:id="rId4"/>
    <p:sldId id="275" r:id="rId5"/>
    <p:sldId id="278" r:id="rId6"/>
    <p:sldId id="276" r:id="rId7"/>
    <p:sldId id="279" r:id="rId8"/>
    <p:sldId id="288" r:id="rId9"/>
    <p:sldId id="280" r:id="rId10"/>
    <p:sldId id="281" r:id="rId11"/>
    <p:sldId id="282" r:id="rId12"/>
    <p:sldId id="284" r:id="rId13"/>
    <p:sldId id="283" r:id="rId14"/>
    <p:sldId id="285" r:id="rId15"/>
    <p:sldId id="286" r:id="rId16"/>
    <p:sldId id="287" r:id="rId17"/>
    <p:sldId id="289"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oss, Louis J" initials="GLJ" lastIdx="1" clrIdx="0">
    <p:extLst>
      <p:ext uri="{19B8F6BF-5375-455C-9EA6-DF929625EA0E}">
        <p15:presenceInfo xmlns:p15="http://schemas.microsoft.com/office/powerpoint/2012/main" userId="S::lgross@utk.edu::56d99857-4224-44aa-8bb9-cb76be3776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83778"/>
  </p:normalViewPr>
  <p:slideViewPr>
    <p:cSldViewPr snapToGrid="0" snapToObjects="1">
      <p:cViewPr varScale="1">
        <p:scale>
          <a:sx n="102" d="100"/>
          <a:sy n="102" d="100"/>
        </p:scale>
        <p:origin x="7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C08812-BCCD-9543-BDE1-B97261427611}" type="datetimeFigureOut">
              <a:rPr lang="en-US" smtClean="0"/>
              <a:t>9/9/20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4B33C4-F5A6-D64C-B472-5E105293198D}" type="slidenum">
              <a:rPr lang="en-US" smtClean="0"/>
              <a:t>‹#›</a:t>
            </a:fld>
            <a:endParaRPr lang="en-US"/>
          </a:p>
        </p:txBody>
      </p:sp>
    </p:spTree>
    <p:extLst>
      <p:ext uri="{BB962C8B-B14F-4D97-AF65-F5344CB8AC3E}">
        <p14:creationId xmlns:p14="http://schemas.microsoft.com/office/powerpoint/2010/main" val="3709546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4B33C4-F5A6-D64C-B472-5E105293198D}" type="slidenum">
              <a:rPr lang="en-US" smtClean="0"/>
              <a:t>2</a:t>
            </a:fld>
            <a:endParaRPr lang="en-US"/>
          </a:p>
        </p:txBody>
      </p:sp>
    </p:spTree>
    <p:extLst>
      <p:ext uri="{BB962C8B-B14F-4D97-AF65-F5344CB8AC3E}">
        <p14:creationId xmlns:p14="http://schemas.microsoft.com/office/powerpoint/2010/main" val="747351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4B33C4-F5A6-D64C-B472-5E105293198D}" type="slidenum">
              <a:rPr lang="en-US" smtClean="0"/>
              <a:t>3</a:t>
            </a:fld>
            <a:endParaRPr lang="en-US"/>
          </a:p>
        </p:txBody>
      </p:sp>
    </p:spTree>
    <p:extLst>
      <p:ext uri="{BB962C8B-B14F-4D97-AF65-F5344CB8AC3E}">
        <p14:creationId xmlns:p14="http://schemas.microsoft.com/office/powerpoint/2010/main" val="3728163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E4B33C4-F5A6-D64C-B472-5E105293198D}" type="slidenum">
              <a:rPr lang="en-US" smtClean="0"/>
              <a:t>6</a:t>
            </a:fld>
            <a:endParaRPr lang="en-US"/>
          </a:p>
        </p:txBody>
      </p:sp>
    </p:spTree>
    <p:extLst>
      <p:ext uri="{BB962C8B-B14F-4D97-AF65-F5344CB8AC3E}">
        <p14:creationId xmlns:p14="http://schemas.microsoft.com/office/powerpoint/2010/main" val="21347711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99078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553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D7A24D-02F1-0D40-9F43-8EE6978048E0}" type="datetimeFigureOut">
              <a:rPr lang="en-US" smtClean="0"/>
              <a:t>9/9/20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454854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D7A24D-02F1-0D40-9F43-8EE6978048E0}" type="datetimeFigureOut">
              <a:rPr lang="en-US" smtClean="0"/>
              <a:t>9/9/20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06437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D7A24D-02F1-0D40-9F43-8EE6978048E0}" type="datetimeFigureOut">
              <a:rPr lang="en-US" smtClean="0"/>
              <a:t>9/9/20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80907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D7A24D-02F1-0D40-9F43-8EE6978048E0}" type="datetimeFigureOut">
              <a:rPr lang="en-US" smtClean="0"/>
              <a:t>9/9/20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704631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D7A24D-02F1-0D40-9F43-8EE6978048E0}" type="datetimeFigureOut">
              <a:rPr lang="en-US" smtClean="0"/>
              <a:t>9/9/20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7172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9/9/20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81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9/9/20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3444049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165380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9/9/20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516990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D7A24D-02F1-0D40-9F43-8EE6978048E0}" type="datetimeFigureOut">
              <a:rPr lang="en-US" smtClean="0"/>
              <a:t>9/9/20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AF662-3B32-6148-ACEC-981A337A9BFD}" type="slidenum">
              <a:rPr lang="en-US" smtClean="0"/>
              <a:t>‹#›</a:t>
            </a:fld>
            <a:endParaRPr lang="en-US"/>
          </a:p>
        </p:txBody>
      </p:sp>
    </p:spTree>
    <p:extLst>
      <p:ext uri="{BB962C8B-B14F-4D97-AF65-F5344CB8AC3E}">
        <p14:creationId xmlns:p14="http://schemas.microsoft.com/office/powerpoint/2010/main" val="1340647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1023257" y="1345243"/>
            <a:ext cx="7364186" cy="2492990"/>
          </a:xfrm>
          <a:prstGeom prst="rect">
            <a:avLst/>
          </a:prstGeom>
          <a:noFill/>
        </p:spPr>
        <p:txBody>
          <a:bodyPr wrap="square" rtlCol="0">
            <a:spAutoFit/>
          </a:bodyPr>
          <a:lstStyle/>
          <a:p>
            <a:r>
              <a:rPr lang="en-US" b="1" dirty="0"/>
              <a:t>Short annotations (continued) of articles included on the references:</a:t>
            </a:r>
          </a:p>
          <a:p>
            <a:endParaRPr lang="en-US" sz="1700" dirty="0"/>
          </a:p>
          <a:p>
            <a:r>
              <a:rPr lang="en-US" sz="1700" dirty="0"/>
              <a:t>Feng et al. 2020. Illustrates the application of deep learning methods to better fit a very detailed soil organic carbon model across the US. The model is a large system of differential equations and they use Markov Chain Monte Carlo methods to estimate a large collection of parameters using several methods including neural nets.</a:t>
            </a:r>
          </a:p>
          <a:p>
            <a:endParaRPr lang="en-US" dirty="0"/>
          </a:p>
          <a:p>
            <a:endParaRPr lang="en-US" dirty="0"/>
          </a:p>
        </p:txBody>
      </p:sp>
      <p:sp>
        <p:nvSpPr>
          <p:cNvPr id="4" name="Title 1">
            <a:extLst>
              <a:ext uri="{FF2B5EF4-FFF2-40B4-BE49-F238E27FC236}">
                <a16:creationId xmlns:a16="http://schemas.microsoft.com/office/drawing/2014/main" id="{A7EAAEFF-D447-7740-A530-A37CE111127B}"/>
              </a:ext>
            </a:extLst>
          </p:cNvPr>
          <p:cNvSpPr>
            <a:spLocks noGrp="1"/>
          </p:cNvSpPr>
          <p:nvPr>
            <p:ph type="ctrTitle"/>
          </p:nvPr>
        </p:nvSpPr>
        <p:spPr>
          <a:xfrm>
            <a:off x="756557" y="206827"/>
            <a:ext cx="7630886" cy="870857"/>
          </a:xfrm>
        </p:spPr>
        <p:txBody>
          <a:bodyPr>
            <a:normAutofit/>
          </a:bodyPr>
          <a:lstStyle/>
          <a:p>
            <a:r>
              <a:rPr lang="en-US" sz="2800" b="1" dirty="0"/>
              <a:t>Math/EEB 589 - Mathematics of Machine Learning Methods in Ecology and Environmental Science</a:t>
            </a:r>
          </a:p>
        </p:txBody>
      </p:sp>
    </p:spTree>
    <p:extLst>
      <p:ext uri="{BB962C8B-B14F-4D97-AF65-F5344CB8AC3E}">
        <p14:creationId xmlns:p14="http://schemas.microsoft.com/office/powerpoint/2010/main" val="3222454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D9670-B621-F04A-844C-C2CB2DCCBF1E}"/>
              </a:ext>
            </a:extLst>
          </p:cNvPr>
          <p:cNvSpPr txBox="1"/>
          <p:nvPr/>
        </p:nvSpPr>
        <p:spPr>
          <a:xfrm>
            <a:off x="3455581" y="6305108"/>
            <a:ext cx="2785731" cy="369332"/>
          </a:xfrm>
          <a:prstGeom prst="rect">
            <a:avLst/>
          </a:prstGeom>
          <a:noFill/>
        </p:spPr>
        <p:txBody>
          <a:bodyPr wrap="square" rtlCol="0">
            <a:spAutoFit/>
          </a:bodyPr>
          <a:lstStyle/>
          <a:p>
            <a:r>
              <a:rPr lang="en-US" dirty="0"/>
              <a:t>Feng et al. 2020</a:t>
            </a:r>
          </a:p>
        </p:txBody>
      </p:sp>
      <p:pic>
        <p:nvPicPr>
          <p:cNvPr id="4" name="Picture 3" descr="A screenshot of text&#10;&#10;Description automatically generated">
            <a:extLst>
              <a:ext uri="{FF2B5EF4-FFF2-40B4-BE49-F238E27FC236}">
                <a16:creationId xmlns:a16="http://schemas.microsoft.com/office/drawing/2014/main" id="{83FD65D9-E6E8-9A4A-8438-6FE663E17550}"/>
              </a:ext>
            </a:extLst>
          </p:cNvPr>
          <p:cNvPicPr>
            <a:picLocks noChangeAspect="1"/>
          </p:cNvPicPr>
          <p:nvPr/>
        </p:nvPicPr>
        <p:blipFill>
          <a:blip r:embed="rId3"/>
          <a:stretch>
            <a:fillRect/>
          </a:stretch>
        </p:blipFill>
        <p:spPr>
          <a:xfrm>
            <a:off x="1352438" y="0"/>
            <a:ext cx="6439124" cy="6417148"/>
          </a:xfrm>
          <a:prstGeom prst="rect">
            <a:avLst/>
          </a:prstGeom>
        </p:spPr>
      </p:pic>
    </p:spTree>
    <p:extLst>
      <p:ext uri="{BB962C8B-B14F-4D97-AF65-F5344CB8AC3E}">
        <p14:creationId xmlns:p14="http://schemas.microsoft.com/office/powerpoint/2010/main" val="3775678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D9670-B621-F04A-844C-C2CB2DCCBF1E}"/>
              </a:ext>
            </a:extLst>
          </p:cNvPr>
          <p:cNvSpPr txBox="1"/>
          <p:nvPr/>
        </p:nvSpPr>
        <p:spPr>
          <a:xfrm>
            <a:off x="3455581" y="6305108"/>
            <a:ext cx="2785731" cy="369332"/>
          </a:xfrm>
          <a:prstGeom prst="rect">
            <a:avLst/>
          </a:prstGeom>
          <a:noFill/>
        </p:spPr>
        <p:txBody>
          <a:bodyPr wrap="square" rtlCol="0">
            <a:spAutoFit/>
          </a:bodyPr>
          <a:lstStyle/>
          <a:p>
            <a:r>
              <a:rPr lang="en-US" dirty="0"/>
              <a:t>Feng et al. 2020</a:t>
            </a:r>
          </a:p>
        </p:txBody>
      </p:sp>
      <p:pic>
        <p:nvPicPr>
          <p:cNvPr id="5" name="Picture 4" descr="A close up of a map&#10;&#10;Description automatically generated">
            <a:extLst>
              <a:ext uri="{FF2B5EF4-FFF2-40B4-BE49-F238E27FC236}">
                <a16:creationId xmlns:a16="http://schemas.microsoft.com/office/drawing/2014/main" id="{AF2EA16A-9973-3840-BB33-A2692A4A8B40}"/>
              </a:ext>
            </a:extLst>
          </p:cNvPr>
          <p:cNvPicPr>
            <a:picLocks noChangeAspect="1"/>
          </p:cNvPicPr>
          <p:nvPr/>
        </p:nvPicPr>
        <p:blipFill>
          <a:blip r:embed="rId3"/>
          <a:stretch>
            <a:fillRect/>
          </a:stretch>
        </p:blipFill>
        <p:spPr>
          <a:xfrm>
            <a:off x="1854884" y="0"/>
            <a:ext cx="5024381" cy="6340769"/>
          </a:xfrm>
          <a:prstGeom prst="rect">
            <a:avLst/>
          </a:prstGeom>
        </p:spPr>
      </p:pic>
    </p:spTree>
    <p:extLst>
      <p:ext uri="{BB962C8B-B14F-4D97-AF65-F5344CB8AC3E}">
        <p14:creationId xmlns:p14="http://schemas.microsoft.com/office/powerpoint/2010/main" val="3600291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889907" y="117693"/>
            <a:ext cx="7364186" cy="5893921"/>
          </a:xfrm>
          <a:prstGeom prst="rect">
            <a:avLst/>
          </a:prstGeom>
          <a:noFill/>
        </p:spPr>
        <p:txBody>
          <a:bodyPr wrap="square" rtlCol="0">
            <a:spAutoFit/>
          </a:bodyPr>
          <a:lstStyle/>
          <a:p>
            <a:r>
              <a:rPr lang="en-US" b="1" dirty="0"/>
              <a:t>Short annotations (continued) of articles included on the references:</a:t>
            </a:r>
          </a:p>
          <a:p>
            <a:endParaRPr lang="en-US" dirty="0"/>
          </a:p>
          <a:p>
            <a:r>
              <a:rPr lang="en-US" sz="1700" dirty="0"/>
              <a:t>Tabak et al. 2018. Used a convolutional neural net approach to analyze millions of wildlife images from camera traps across the US. Developed an R package and their method was highly accurate (over 98% in US images and well over 80% for images from other parts of the world not part of the training set) in identifying correctly the species in camera trap images.</a:t>
            </a:r>
          </a:p>
          <a:p>
            <a:endParaRPr lang="en-US" sz="1700" dirty="0"/>
          </a:p>
          <a:p>
            <a:r>
              <a:rPr lang="en-US" sz="1700" dirty="0"/>
              <a:t>Rammer and </a:t>
            </a:r>
            <a:r>
              <a:rPr lang="en-US" sz="1700" dirty="0" err="1"/>
              <a:t>Seidl</a:t>
            </a:r>
            <a:r>
              <a:rPr lang="en-US" sz="1700" dirty="0"/>
              <a:t>. 2019. Applied deep learning to analyze both short-term infestations and long-term outbreaks of a harmful insect (bark beetle) in the Czech Republic/ Germany. Includes a supplement with a summary of deep learning in </a:t>
            </a:r>
            <a:r>
              <a:rPr lang="en-US" sz="1700" dirty="0" err="1"/>
              <a:t>eclogy</a:t>
            </a:r>
            <a:r>
              <a:rPr lang="en-US" sz="1700" dirty="0"/>
              <a:t>.</a:t>
            </a:r>
          </a:p>
          <a:p>
            <a:endParaRPr lang="en-US" sz="1700" dirty="0"/>
          </a:p>
          <a:p>
            <a:r>
              <a:rPr lang="en-US" sz="1700" dirty="0"/>
              <a:t>Soltis et al. 2020. Summarizes two special issues of the journal Applications in Plant Sciences that include applications of machine learning to many problems in plant biology including analysis and classification of herbarium specimens, identification of phenological phase. </a:t>
            </a:r>
          </a:p>
          <a:p>
            <a:endParaRPr lang="en-US" sz="1700" dirty="0"/>
          </a:p>
          <a:p>
            <a:r>
              <a:rPr lang="en-US" sz="1700" dirty="0"/>
              <a:t>Pelletier et al. 2018. Uses machine learning methods to analyze and estimate conservation risk for thousands of land plant species across the world based on georeferenced data for &gt; 150K species using random forest methods. </a:t>
            </a:r>
            <a:endParaRPr lang="en-US" dirty="0"/>
          </a:p>
          <a:p>
            <a:endParaRPr lang="en-US" dirty="0"/>
          </a:p>
        </p:txBody>
      </p:sp>
    </p:spTree>
    <p:extLst>
      <p:ext uri="{BB962C8B-B14F-4D97-AF65-F5344CB8AC3E}">
        <p14:creationId xmlns:p14="http://schemas.microsoft.com/office/powerpoint/2010/main" val="3489238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bird&#10;&#10;Description automatically generated">
            <a:extLst>
              <a:ext uri="{FF2B5EF4-FFF2-40B4-BE49-F238E27FC236}">
                <a16:creationId xmlns:a16="http://schemas.microsoft.com/office/drawing/2014/main" id="{84D3A31D-9C51-274B-A41A-3BBF99FCBAEB}"/>
              </a:ext>
            </a:extLst>
          </p:cNvPr>
          <p:cNvPicPr>
            <a:picLocks noChangeAspect="1"/>
          </p:cNvPicPr>
          <p:nvPr/>
        </p:nvPicPr>
        <p:blipFill>
          <a:blip r:embed="rId2"/>
          <a:stretch>
            <a:fillRect/>
          </a:stretch>
        </p:blipFill>
        <p:spPr>
          <a:xfrm>
            <a:off x="388307" y="115537"/>
            <a:ext cx="8367386" cy="6155787"/>
          </a:xfrm>
          <a:prstGeom prst="rect">
            <a:avLst/>
          </a:prstGeom>
        </p:spPr>
      </p:pic>
      <p:sp>
        <p:nvSpPr>
          <p:cNvPr id="6" name="TextBox 5">
            <a:extLst>
              <a:ext uri="{FF2B5EF4-FFF2-40B4-BE49-F238E27FC236}">
                <a16:creationId xmlns:a16="http://schemas.microsoft.com/office/drawing/2014/main" id="{804F9CA5-090A-514C-B2FD-ACC3AA5EF96E}"/>
              </a:ext>
            </a:extLst>
          </p:cNvPr>
          <p:cNvSpPr txBox="1"/>
          <p:nvPr/>
        </p:nvSpPr>
        <p:spPr>
          <a:xfrm>
            <a:off x="3455581" y="6305108"/>
            <a:ext cx="2785731" cy="369332"/>
          </a:xfrm>
          <a:prstGeom prst="rect">
            <a:avLst/>
          </a:prstGeom>
          <a:noFill/>
        </p:spPr>
        <p:txBody>
          <a:bodyPr wrap="square" rtlCol="0">
            <a:spAutoFit/>
          </a:bodyPr>
          <a:lstStyle/>
          <a:p>
            <a:r>
              <a:rPr lang="en-US" dirty="0"/>
              <a:t>Tabak et al. 2018</a:t>
            </a:r>
          </a:p>
        </p:txBody>
      </p:sp>
    </p:spTree>
    <p:extLst>
      <p:ext uri="{BB962C8B-B14F-4D97-AF65-F5344CB8AC3E}">
        <p14:creationId xmlns:p14="http://schemas.microsoft.com/office/powerpoint/2010/main" val="121540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5D9670-B621-F04A-844C-C2CB2DCCBF1E}"/>
              </a:ext>
            </a:extLst>
          </p:cNvPr>
          <p:cNvSpPr txBox="1"/>
          <p:nvPr/>
        </p:nvSpPr>
        <p:spPr>
          <a:xfrm>
            <a:off x="3455581" y="6305108"/>
            <a:ext cx="2785731" cy="369332"/>
          </a:xfrm>
          <a:prstGeom prst="rect">
            <a:avLst/>
          </a:prstGeom>
          <a:noFill/>
        </p:spPr>
        <p:txBody>
          <a:bodyPr wrap="square" rtlCol="0">
            <a:spAutoFit/>
          </a:bodyPr>
          <a:lstStyle/>
          <a:p>
            <a:r>
              <a:rPr lang="en-US" dirty="0"/>
              <a:t>Rammer and </a:t>
            </a:r>
            <a:r>
              <a:rPr lang="en-US" dirty="0" err="1"/>
              <a:t>Seidle</a:t>
            </a:r>
            <a:r>
              <a:rPr lang="en-US" dirty="0"/>
              <a:t>. 2019</a:t>
            </a:r>
          </a:p>
        </p:txBody>
      </p:sp>
      <p:pic>
        <p:nvPicPr>
          <p:cNvPr id="4" name="Picture 3" descr="A close up of a map&#10;&#10;Description automatically generated">
            <a:extLst>
              <a:ext uri="{FF2B5EF4-FFF2-40B4-BE49-F238E27FC236}">
                <a16:creationId xmlns:a16="http://schemas.microsoft.com/office/drawing/2014/main" id="{47010DDE-92F0-894F-9A2F-0400F1F189AD}"/>
              </a:ext>
            </a:extLst>
          </p:cNvPr>
          <p:cNvPicPr>
            <a:picLocks noChangeAspect="1"/>
          </p:cNvPicPr>
          <p:nvPr/>
        </p:nvPicPr>
        <p:blipFill>
          <a:blip r:embed="rId3"/>
          <a:stretch>
            <a:fillRect/>
          </a:stretch>
        </p:blipFill>
        <p:spPr>
          <a:xfrm>
            <a:off x="951097" y="0"/>
            <a:ext cx="6704345" cy="6349024"/>
          </a:xfrm>
          <a:prstGeom prst="rect">
            <a:avLst/>
          </a:prstGeom>
        </p:spPr>
      </p:pic>
    </p:spTree>
    <p:extLst>
      <p:ext uri="{BB962C8B-B14F-4D97-AF65-F5344CB8AC3E}">
        <p14:creationId xmlns:p14="http://schemas.microsoft.com/office/powerpoint/2010/main" val="496979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ap&#10;&#10;Description automatically generated">
            <a:extLst>
              <a:ext uri="{FF2B5EF4-FFF2-40B4-BE49-F238E27FC236}">
                <a16:creationId xmlns:a16="http://schemas.microsoft.com/office/drawing/2014/main" id="{A553E102-FD00-394B-8383-17EF96C02359}"/>
              </a:ext>
            </a:extLst>
          </p:cNvPr>
          <p:cNvPicPr>
            <a:picLocks noChangeAspect="1"/>
          </p:cNvPicPr>
          <p:nvPr/>
        </p:nvPicPr>
        <p:blipFill>
          <a:blip r:embed="rId2"/>
          <a:stretch>
            <a:fillRect/>
          </a:stretch>
        </p:blipFill>
        <p:spPr>
          <a:xfrm>
            <a:off x="0" y="523024"/>
            <a:ext cx="9144000" cy="5210702"/>
          </a:xfrm>
          <a:prstGeom prst="rect">
            <a:avLst/>
          </a:prstGeom>
        </p:spPr>
      </p:pic>
      <p:sp>
        <p:nvSpPr>
          <p:cNvPr id="6" name="TextBox 5">
            <a:extLst>
              <a:ext uri="{FF2B5EF4-FFF2-40B4-BE49-F238E27FC236}">
                <a16:creationId xmlns:a16="http://schemas.microsoft.com/office/drawing/2014/main" id="{17234E2B-4EFD-DF46-ABCB-ACF502B1C705}"/>
              </a:ext>
            </a:extLst>
          </p:cNvPr>
          <p:cNvSpPr txBox="1"/>
          <p:nvPr/>
        </p:nvSpPr>
        <p:spPr>
          <a:xfrm>
            <a:off x="3455581" y="6305108"/>
            <a:ext cx="2785731" cy="369332"/>
          </a:xfrm>
          <a:prstGeom prst="rect">
            <a:avLst/>
          </a:prstGeom>
          <a:noFill/>
        </p:spPr>
        <p:txBody>
          <a:bodyPr wrap="square" rtlCol="0">
            <a:spAutoFit/>
          </a:bodyPr>
          <a:lstStyle/>
          <a:p>
            <a:r>
              <a:rPr lang="en-US" dirty="0"/>
              <a:t>Pelletier et al. 2018</a:t>
            </a:r>
          </a:p>
        </p:txBody>
      </p:sp>
    </p:spTree>
    <p:extLst>
      <p:ext uri="{BB962C8B-B14F-4D97-AF65-F5344CB8AC3E}">
        <p14:creationId xmlns:p14="http://schemas.microsoft.com/office/powerpoint/2010/main" val="12004809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500743" y="1112086"/>
            <a:ext cx="7886700" cy="5125875"/>
          </a:xfrm>
        </p:spPr>
        <p:txBody>
          <a:bodyPr>
            <a:normAutofit/>
          </a:bodyPr>
          <a:lstStyle/>
          <a:p>
            <a:pPr marL="0" indent="0">
              <a:buNone/>
            </a:pPr>
            <a:endParaRPr lang="en-US" sz="2400" dirty="0"/>
          </a:p>
          <a:p>
            <a:pPr marL="0" indent="0">
              <a:buNone/>
            </a:pPr>
            <a:r>
              <a:rPr lang="en-US" sz="2400" dirty="0"/>
              <a:t>Berger, J. O. 1985. </a:t>
            </a:r>
            <a:r>
              <a:rPr lang="en-US" sz="2400" i="1" dirty="0"/>
              <a:t>Statistical Decision Theory and Bayesian Analysis</a:t>
            </a:r>
            <a:r>
              <a:rPr lang="en-US" sz="2400" dirty="0"/>
              <a:t>. Springer-Verlag, NY</a:t>
            </a:r>
          </a:p>
          <a:p>
            <a:pPr marL="0" indent="0">
              <a:buNone/>
            </a:pPr>
            <a:r>
              <a:rPr lang="en-US" sz="2400" dirty="0"/>
              <a:t>Bickel, Peter J. and </a:t>
            </a:r>
            <a:r>
              <a:rPr lang="en-US" sz="2400" dirty="0" err="1"/>
              <a:t>Kjell</a:t>
            </a:r>
            <a:r>
              <a:rPr lang="en-US" sz="2400" dirty="0"/>
              <a:t> A. </a:t>
            </a:r>
            <a:r>
              <a:rPr lang="en-US" sz="2400" dirty="0" err="1"/>
              <a:t>Doksum</a:t>
            </a:r>
            <a:r>
              <a:rPr lang="en-US" sz="2400" dirty="0"/>
              <a:t>. 1977. </a:t>
            </a:r>
            <a:r>
              <a:rPr lang="en-US" sz="2400" i="1" dirty="0"/>
              <a:t>Mathematical Statistics: Basic Ideas and Selected Topics</a:t>
            </a:r>
            <a:r>
              <a:rPr lang="en-US" sz="2400" dirty="0"/>
              <a:t>. Holden-Day, San Francisco, CA.</a:t>
            </a:r>
          </a:p>
          <a:p>
            <a:pPr marL="0" indent="0">
              <a:buNone/>
            </a:pPr>
            <a:r>
              <a:rPr lang="en-US" sz="2400" dirty="0"/>
              <a:t>Luce, R. Duncan and Howard </a:t>
            </a:r>
            <a:r>
              <a:rPr lang="en-US" sz="2400" dirty="0" err="1"/>
              <a:t>Raiffa</a:t>
            </a:r>
            <a:r>
              <a:rPr lang="en-US" sz="2400" dirty="0"/>
              <a:t>. 1957. </a:t>
            </a:r>
            <a:r>
              <a:rPr lang="en-US" sz="2400" i="1" dirty="0"/>
              <a:t>Games and Decisions: Introduction and Critical Survey. </a:t>
            </a:r>
            <a:r>
              <a:rPr lang="en-US" sz="2400" dirty="0"/>
              <a:t>Wiley, NY. </a:t>
            </a:r>
          </a:p>
          <a:p>
            <a:pPr marL="0" indent="0">
              <a:buNone/>
            </a:pPr>
            <a:r>
              <a:rPr lang="en-US" sz="2400" dirty="0"/>
              <a:t>Wilks, Samuel SD. 1963. </a:t>
            </a:r>
            <a:r>
              <a:rPr lang="en-US" sz="2400" i="1" dirty="0"/>
              <a:t>Mathematical Statistics</a:t>
            </a:r>
            <a:r>
              <a:rPr lang="en-US" sz="2400" dirty="0"/>
              <a:t>. Wiley, NY. </a:t>
            </a:r>
          </a:p>
          <a:p>
            <a:pPr marL="0" indent="0">
              <a:buNone/>
            </a:pPr>
            <a:endParaRPr lang="en-US" sz="2400" dirty="0"/>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206827"/>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Decision Theory and Machine Learning – some references on decision theory</a:t>
            </a:r>
          </a:p>
        </p:txBody>
      </p:sp>
    </p:spTree>
    <p:extLst>
      <p:ext uri="{BB962C8B-B14F-4D97-AF65-F5344CB8AC3E}">
        <p14:creationId xmlns:p14="http://schemas.microsoft.com/office/powerpoint/2010/main" val="1263697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500743" y="1112086"/>
            <a:ext cx="7886700" cy="5125875"/>
          </a:xfrm>
        </p:spPr>
        <p:txBody>
          <a:bodyPr>
            <a:normAutofit fontScale="92500" lnSpcReduction="10000"/>
          </a:bodyPr>
          <a:lstStyle/>
          <a:p>
            <a:pPr marL="0" indent="0">
              <a:buNone/>
            </a:pPr>
            <a:r>
              <a:rPr lang="en-US" sz="2400" dirty="0"/>
              <a:t>Decision theory – general approach to making a choice among alternatives and if this involves uncertainty it is closely connected to inferential statistics and hypothesis testing. The key notion is to optimize a choice under uncertainty, which implies there is a metric for how “good” a particular choice is.</a:t>
            </a:r>
          </a:p>
          <a:p>
            <a:pPr marL="0" indent="0">
              <a:buNone/>
            </a:pPr>
            <a:r>
              <a:rPr lang="en-US" sz="2400" dirty="0"/>
              <a:t>Idea is that there is a decision </a:t>
            </a:r>
            <a:r>
              <a:rPr lang="en-US" sz="2400" i="1" dirty="0"/>
              <a:t>d</a:t>
            </a:r>
            <a:r>
              <a:rPr lang="en-US" sz="2400" dirty="0"/>
              <a:t> leading to an outcome </a:t>
            </a:r>
            <a:r>
              <a:rPr lang="en-US" sz="2400" b="1" dirty="0"/>
              <a:t>q</a:t>
            </a:r>
            <a:r>
              <a:rPr lang="en-US" sz="2400" dirty="0"/>
              <a:t>  and a pdf for outcomes conditional on </a:t>
            </a:r>
            <a:r>
              <a:rPr lang="en-US" sz="2400" i="1" dirty="0"/>
              <a:t>d</a:t>
            </a:r>
            <a:r>
              <a:rPr lang="en-US" sz="2400" dirty="0"/>
              <a:t> , p(</a:t>
            </a:r>
            <a:r>
              <a:rPr lang="en-US" sz="2400" b="1" dirty="0" err="1"/>
              <a:t>q</a:t>
            </a:r>
            <a:r>
              <a:rPr lang="en-US" sz="2400" dirty="0" err="1"/>
              <a:t>|</a:t>
            </a:r>
            <a:r>
              <a:rPr lang="en-US" sz="2400" i="1" dirty="0" err="1"/>
              <a:t>d</a:t>
            </a:r>
            <a:r>
              <a:rPr lang="en-US" sz="2400" dirty="0"/>
              <a:t>) and a utility function u(</a:t>
            </a:r>
            <a:r>
              <a:rPr lang="en-US" sz="2400" b="1" dirty="0"/>
              <a:t>q</a:t>
            </a:r>
            <a:r>
              <a:rPr lang="en-US" sz="2400" dirty="0"/>
              <a:t>) that assigns “value” to an outcome. If </a:t>
            </a:r>
            <a:r>
              <a:rPr lang="en-US" sz="2400" b="1" dirty="0"/>
              <a:t>q</a:t>
            </a:r>
            <a:r>
              <a:rPr lang="en-US" sz="2400" dirty="0"/>
              <a:t> is in the future then there is often some discounting included in u(</a:t>
            </a:r>
            <a:r>
              <a:rPr lang="en-US" sz="2400" b="1" dirty="0"/>
              <a:t>q</a:t>
            </a:r>
            <a:r>
              <a:rPr lang="en-US" sz="2400" dirty="0"/>
              <a:t>) (e.g. e</a:t>
            </a:r>
            <a:r>
              <a:rPr lang="en-US" sz="2400" baseline="30000" dirty="0"/>
              <a:t>-rt </a:t>
            </a:r>
            <a:r>
              <a:rPr lang="en-US" sz="2400" dirty="0"/>
              <a:t>). This can be viewed in a Bayesian framework with a prior distribution assigned to outcomes which are updated by Bayes rule with additional data. </a:t>
            </a:r>
            <a:endParaRPr lang="en-US" sz="2400" baseline="30000" dirty="0"/>
          </a:p>
          <a:p>
            <a:pPr marL="0" indent="0">
              <a:buNone/>
            </a:pPr>
            <a:r>
              <a:rPr lang="en-US" sz="2400" dirty="0"/>
              <a:t>Many environmental management problems can be viewed in this framework – choosing management decisions which affect biodiversity, renewable resources, water quality, etc. Classification in machine learning can be viewed as a decision theory problem – making a decision as to how to classify an organism, landscape pixel, animal image, etc. </a:t>
            </a:r>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206827"/>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Decision Theory and Machine Learning</a:t>
            </a:r>
          </a:p>
        </p:txBody>
      </p:sp>
    </p:spTree>
    <p:extLst>
      <p:ext uri="{BB962C8B-B14F-4D97-AF65-F5344CB8AC3E}">
        <p14:creationId xmlns:p14="http://schemas.microsoft.com/office/powerpoint/2010/main" val="1882088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961774"/>
            <a:ext cx="7886700" cy="5125875"/>
          </a:xfrm>
        </p:spPr>
        <p:txBody>
          <a:bodyPr>
            <a:normAutofit/>
          </a:bodyPr>
          <a:lstStyle/>
          <a:p>
            <a:pPr marL="0" indent="0">
              <a:buNone/>
            </a:pPr>
            <a:r>
              <a:rPr lang="en-US" sz="2400" dirty="0"/>
              <a:t>This is viewed as an extension of classical statistics of parameter estimation, hypothesis testing by including a metric for the consequences (loss or cost) of an action affecting observations</a:t>
            </a:r>
          </a:p>
          <a:p>
            <a:pPr marL="0" indent="0">
              <a:buNone/>
            </a:pPr>
            <a:r>
              <a:rPr lang="en-US" sz="2400" dirty="0"/>
              <a:t>Consider a random variable </a:t>
            </a:r>
            <a:r>
              <a:rPr lang="en-US" sz="2400" b="1" dirty="0"/>
              <a:t>X</a:t>
            </a:r>
            <a:r>
              <a:rPr lang="en-US" sz="2400" dirty="0"/>
              <a:t> with distribution depending upon a parameter </a:t>
            </a:r>
            <a:r>
              <a:rPr lang="en-US" sz="2400" dirty="0" err="1"/>
              <a:t>θ</a:t>
            </a:r>
            <a:r>
              <a:rPr lang="en-US" sz="2400" dirty="0"/>
              <a:t> chosen from a space 𝚯, where </a:t>
            </a:r>
            <a:r>
              <a:rPr lang="en-US" sz="2400" dirty="0" err="1"/>
              <a:t>θ</a:t>
            </a:r>
            <a:r>
              <a:rPr lang="en-US" sz="2400" dirty="0"/>
              <a:t> specifies “the true state of nature”. A decision is made by choosing from an action space </a:t>
            </a:r>
            <a:r>
              <a:rPr lang="en-US" sz="2400" b="1" i="1" dirty="0"/>
              <a:t>A</a:t>
            </a:r>
            <a:r>
              <a:rPr lang="en-US" sz="2400" dirty="0"/>
              <a:t>, which could be discrete or continuous – e.g. treat for a disease or don’t, fertilize or not, apply y amount of fertilizer, etc. </a:t>
            </a:r>
          </a:p>
          <a:p>
            <a:pPr marL="0" indent="0">
              <a:buNone/>
            </a:pPr>
            <a:r>
              <a:rPr lang="en-US" sz="2400" dirty="0"/>
              <a:t>In hypothesis testing </a:t>
            </a:r>
            <a:r>
              <a:rPr lang="en-US" sz="2400" b="1" i="1" dirty="0"/>
              <a:t>A </a:t>
            </a:r>
            <a:r>
              <a:rPr lang="en-US" sz="2400" dirty="0"/>
              <a:t>= {0, 1} where 0 is accept H</a:t>
            </a:r>
            <a:r>
              <a:rPr lang="en-US" sz="2400" baseline="-25000" dirty="0"/>
              <a:t>0</a:t>
            </a:r>
            <a:r>
              <a:rPr lang="en-US" sz="2400" dirty="0"/>
              <a:t>, 1 is reject H</a:t>
            </a:r>
            <a:r>
              <a:rPr lang="en-US" sz="2400" baseline="-25000" dirty="0"/>
              <a:t>0</a:t>
            </a:r>
          </a:p>
          <a:p>
            <a:pPr marL="0" indent="0">
              <a:buNone/>
            </a:pPr>
            <a:r>
              <a:rPr lang="en-US" sz="2400" dirty="0"/>
              <a:t>In parameter estimation </a:t>
            </a:r>
            <a:r>
              <a:rPr lang="en-US" sz="2400" b="1" i="1" dirty="0"/>
              <a:t>A </a:t>
            </a:r>
            <a:r>
              <a:rPr lang="en-US" sz="2400" dirty="0"/>
              <a:t>is often some continuous region or all of </a:t>
            </a:r>
            <a:r>
              <a:rPr lang="en-US" sz="2400" dirty="0" err="1"/>
              <a:t>ℛ</a:t>
            </a:r>
            <a:r>
              <a:rPr lang="en-US" sz="2400" dirty="0"/>
              <a:t>. </a:t>
            </a:r>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0"/>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a statistical decision problem</a:t>
            </a:r>
          </a:p>
        </p:txBody>
      </p:sp>
    </p:spTree>
    <p:extLst>
      <p:ext uri="{BB962C8B-B14F-4D97-AF65-F5344CB8AC3E}">
        <p14:creationId xmlns:p14="http://schemas.microsoft.com/office/powerpoint/2010/main" val="2265882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961774"/>
            <a:ext cx="7886700" cy="5125875"/>
          </a:xfrm>
        </p:spPr>
        <p:txBody>
          <a:bodyPr>
            <a:normAutofit/>
          </a:bodyPr>
          <a:lstStyle/>
          <a:p>
            <a:pPr marL="0" indent="0">
              <a:buNone/>
            </a:pPr>
            <a:r>
              <a:rPr lang="en-US" sz="2400" dirty="0"/>
              <a:t>Now define a loss function l(</a:t>
            </a:r>
            <a:r>
              <a:rPr lang="en-US" sz="2400" dirty="0" err="1"/>
              <a:t>θ,</a:t>
            </a:r>
            <a:r>
              <a:rPr lang="en-US" sz="2400" i="1" dirty="0" err="1"/>
              <a:t>a</a:t>
            </a:r>
            <a:r>
              <a:rPr lang="en-US" sz="2400" dirty="0"/>
              <a:t>) which specifies the loss if action </a:t>
            </a:r>
            <a:r>
              <a:rPr lang="en-US" sz="2400" i="1" dirty="0"/>
              <a:t>a</a:t>
            </a:r>
            <a:r>
              <a:rPr lang="en-US" sz="2400" dirty="0"/>
              <a:t> is taken when the true state of nature is </a:t>
            </a:r>
            <a:r>
              <a:rPr lang="en-US" sz="2400" dirty="0" err="1"/>
              <a:t>θ</a:t>
            </a:r>
            <a:r>
              <a:rPr lang="en-US" sz="2400" dirty="0"/>
              <a:t>. l(</a:t>
            </a:r>
            <a:r>
              <a:rPr lang="en-US" sz="2400" dirty="0" err="1"/>
              <a:t>θ,</a:t>
            </a:r>
            <a:r>
              <a:rPr lang="en-US" sz="2400" i="1" dirty="0" err="1"/>
              <a:t>a</a:t>
            </a:r>
            <a:r>
              <a:rPr lang="en-US" sz="2400" dirty="0"/>
              <a:t>) is typically assumed to be ≥ 0. Examples are</a:t>
            </a:r>
          </a:p>
          <a:p>
            <a:pPr marL="0" indent="0">
              <a:buNone/>
            </a:pPr>
            <a:r>
              <a:rPr lang="en-US" sz="2400" dirty="0"/>
              <a:t>Estimation of q(</a:t>
            </a:r>
            <a:r>
              <a:rPr lang="en-US" sz="2400" dirty="0" err="1"/>
              <a:t>θ</a:t>
            </a:r>
            <a:r>
              <a:rPr lang="en-US" sz="2400" dirty="0"/>
              <a:t>): Quadratic loss l(</a:t>
            </a:r>
            <a:r>
              <a:rPr lang="en-US" sz="2400" dirty="0" err="1"/>
              <a:t>θ,</a:t>
            </a:r>
            <a:r>
              <a:rPr lang="en-US" sz="2400" i="1" dirty="0" err="1"/>
              <a:t>a</a:t>
            </a:r>
            <a:r>
              <a:rPr lang="en-US" sz="2400" dirty="0"/>
              <a:t>) = (q(</a:t>
            </a:r>
            <a:r>
              <a:rPr lang="en-US" sz="2400" dirty="0" err="1"/>
              <a:t>θ</a:t>
            </a:r>
            <a:r>
              <a:rPr lang="en-US" sz="2400" dirty="0"/>
              <a:t>) – a)</a:t>
            </a:r>
            <a:r>
              <a:rPr lang="en-US" sz="2400" baseline="30000" dirty="0"/>
              <a:t>2</a:t>
            </a:r>
          </a:p>
          <a:p>
            <a:pPr marL="0" indent="0">
              <a:buNone/>
            </a:pPr>
            <a:r>
              <a:rPr lang="en-US" sz="2400" dirty="0"/>
              <a:t>Hypothesis testing: </a:t>
            </a:r>
            <a:r>
              <a:rPr lang="en-US" sz="2400" dirty="0" err="1"/>
              <a:t>θ</a:t>
            </a:r>
            <a:r>
              <a:rPr lang="en-US" sz="2400" dirty="0"/>
              <a:t> ∈ 𝚯</a:t>
            </a:r>
            <a:r>
              <a:rPr lang="en-US" sz="2400" baseline="-25000" dirty="0"/>
              <a:t>o</a:t>
            </a:r>
            <a:r>
              <a:rPr lang="en-US" sz="2400" dirty="0"/>
              <a:t> vs </a:t>
            </a:r>
            <a:r>
              <a:rPr lang="en-US" sz="2400" dirty="0" err="1"/>
              <a:t>θ</a:t>
            </a:r>
            <a:r>
              <a:rPr lang="en-US" sz="2400" dirty="0"/>
              <a:t> ∈ 𝚯</a:t>
            </a:r>
            <a:r>
              <a:rPr lang="en-US" sz="2400" baseline="-25000" dirty="0"/>
              <a:t>1</a:t>
            </a:r>
            <a:r>
              <a:rPr lang="en-US" sz="2400" dirty="0"/>
              <a:t> </a:t>
            </a:r>
          </a:p>
          <a:p>
            <a:pPr marL="0" indent="0">
              <a:buNone/>
            </a:pPr>
            <a:r>
              <a:rPr lang="en-US" sz="2400" dirty="0"/>
              <a:t>0-1 loss so l(</a:t>
            </a:r>
            <a:r>
              <a:rPr lang="en-US" sz="2400" dirty="0" err="1"/>
              <a:t>θ,</a:t>
            </a:r>
            <a:r>
              <a:rPr lang="en-US" sz="2400" i="1" dirty="0" err="1"/>
              <a:t>a</a:t>
            </a:r>
            <a:r>
              <a:rPr lang="en-US" sz="2400" dirty="0"/>
              <a:t>) = 0 if </a:t>
            </a:r>
            <a:r>
              <a:rPr lang="en-US" sz="2400" dirty="0" err="1"/>
              <a:t>θ</a:t>
            </a:r>
            <a:r>
              <a:rPr lang="en-US" sz="2400" dirty="0"/>
              <a:t> ∈ 𝚯</a:t>
            </a:r>
            <a:r>
              <a:rPr lang="en-US" sz="2400" baseline="-25000" dirty="0"/>
              <a:t>a</a:t>
            </a:r>
            <a:r>
              <a:rPr lang="en-US" sz="2400" dirty="0"/>
              <a:t> (decision is correct) or </a:t>
            </a:r>
          </a:p>
          <a:p>
            <a:pPr marL="0" indent="0">
              <a:buNone/>
            </a:pPr>
            <a:r>
              <a:rPr lang="en-US" sz="2400" dirty="0"/>
              <a:t>                    l(</a:t>
            </a:r>
            <a:r>
              <a:rPr lang="en-US" sz="2400" dirty="0" err="1"/>
              <a:t>θ,</a:t>
            </a:r>
            <a:r>
              <a:rPr lang="en-US" sz="2400" i="1" dirty="0" err="1"/>
              <a:t>a</a:t>
            </a:r>
            <a:r>
              <a:rPr lang="en-US" sz="2400" dirty="0"/>
              <a:t>) = 1 otherwise (decision is incorrect)</a:t>
            </a:r>
          </a:p>
          <a:p>
            <a:pPr marL="0" indent="0">
              <a:buNone/>
            </a:pPr>
            <a:r>
              <a:rPr lang="en-US" sz="2400" dirty="0"/>
              <a:t>Next we need a process to use data to make a decision which leads to defining a decision rule 𝛿(</a:t>
            </a:r>
            <a:r>
              <a:rPr lang="en-US" sz="2400" b="1" dirty="0"/>
              <a:t>x</a:t>
            </a:r>
            <a:r>
              <a:rPr lang="en-US" sz="2400" dirty="0"/>
              <a:t>): </a:t>
            </a:r>
            <a:r>
              <a:rPr lang="en-US" sz="2400" dirty="0" err="1"/>
              <a:t>ℛ</a:t>
            </a:r>
            <a:r>
              <a:rPr lang="en-US" sz="2400" baseline="30000" dirty="0" err="1"/>
              <a:t>n</a:t>
            </a:r>
            <a:r>
              <a:rPr lang="en-US" sz="2400" dirty="0" err="1"/>
              <a:t>→</a:t>
            </a:r>
            <a:r>
              <a:rPr lang="en-US" sz="2400" b="1" dirty="0" err="1"/>
              <a:t>A</a:t>
            </a:r>
            <a:r>
              <a:rPr lang="en-US" sz="2400" b="1" dirty="0"/>
              <a:t> </a:t>
            </a:r>
            <a:r>
              <a:rPr lang="en-US" sz="2400" dirty="0"/>
              <a:t>which assigns an action a when</a:t>
            </a:r>
            <a:r>
              <a:rPr lang="en-US" sz="2400" b="1" dirty="0"/>
              <a:t> x </a:t>
            </a:r>
            <a:r>
              <a:rPr lang="en-US" sz="2400" dirty="0"/>
              <a:t>is observed. So if </a:t>
            </a:r>
            <a:r>
              <a:rPr lang="en-US" sz="2400" dirty="0" err="1"/>
              <a:t>θ</a:t>
            </a:r>
            <a:r>
              <a:rPr lang="en-US" sz="2400" dirty="0"/>
              <a:t> is the true value of the parameter, then l(</a:t>
            </a:r>
            <a:r>
              <a:rPr lang="en-US" sz="2400" dirty="0" err="1"/>
              <a:t>θ</a:t>
            </a:r>
            <a:r>
              <a:rPr lang="en-US" sz="2400" dirty="0"/>
              <a:t>, 𝛿(</a:t>
            </a:r>
            <a:r>
              <a:rPr lang="en-US" sz="2400" b="1" dirty="0"/>
              <a:t>X</a:t>
            </a:r>
            <a:r>
              <a:rPr lang="en-US" sz="2400" dirty="0"/>
              <a:t>)) is a random variable for the loss and R(</a:t>
            </a:r>
            <a:r>
              <a:rPr lang="en-US" sz="2400" dirty="0" err="1"/>
              <a:t>θ</a:t>
            </a:r>
            <a:r>
              <a:rPr lang="en-US" sz="2400" dirty="0"/>
              <a:t>, 𝛿) = E[l(</a:t>
            </a:r>
            <a:r>
              <a:rPr lang="en-US" sz="2400" dirty="0" err="1"/>
              <a:t>θ</a:t>
            </a:r>
            <a:r>
              <a:rPr lang="en-US" sz="2400" dirty="0"/>
              <a:t>, 𝛿(</a:t>
            </a:r>
            <a:r>
              <a:rPr lang="en-US" sz="2400" b="1" dirty="0"/>
              <a:t>X</a:t>
            </a:r>
            <a:r>
              <a:rPr lang="en-US" sz="2400" dirty="0"/>
              <a:t>))] is the risk function or risk of 𝛿 at </a:t>
            </a:r>
            <a:r>
              <a:rPr lang="en-US" sz="2400" dirty="0" err="1"/>
              <a:t>θ</a:t>
            </a:r>
            <a:r>
              <a:rPr lang="en-US" sz="2400" dirty="0"/>
              <a:t>. </a:t>
            </a:r>
          </a:p>
          <a:p>
            <a:pPr marL="0" indent="0">
              <a:buNone/>
            </a:pPr>
            <a:endParaRPr lang="en-US" sz="2400" dirty="0"/>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0"/>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a statistical decision problem</a:t>
            </a:r>
          </a:p>
        </p:txBody>
      </p:sp>
    </p:spTree>
    <p:extLst>
      <p:ext uri="{BB962C8B-B14F-4D97-AF65-F5344CB8AC3E}">
        <p14:creationId xmlns:p14="http://schemas.microsoft.com/office/powerpoint/2010/main" val="2639845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961774"/>
            <a:ext cx="7886700" cy="5125875"/>
          </a:xfrm>
        </p:spPr>
        <p:txBody>
          <a:bodyPr>
            <a:normAutofit/>
          </a:bodyPr>
          <a:lstStyle/>
          <a:p>
            <a:pPr marL="0" indent="0">
              <a:buNone/>
            </a:pPr>
            <a:r>
              <a:rPr lang="en-US" sz="2400" dirty="0"/>
              <a:t>In the case of quadratic loss, the estimation of q(</a:t>
            </a:r>
            <a:r>
              <a:rPr lang="en-US" sz="2400" dirty="0" err="1"/>
              <a:t>θ</a:t>
            </a:r>
            <a:r>
              <a:rPr lang="en-US" sz="2400" dirty="0"/>
              <a:t>) problem has risk function </a:t>
            </a:r>
          </a:p>
          <a:p>
            <a:pPr marL="0" indent="0">
              <a:buNone/>
            </a:pPr>
            <a:r>
              <a:rPr lang="en-US" sz="2400" dirty="0"/>
              <a:t>R(</a:t>
            </a:r>
            <a:r>
              <a:rPr lang="en-US" sz="2400" dirty="0" err="1"/>
              <a:t>θ</a:t>
            </a:r>
            <a:r>
              <a:rPr lang="en-US" sz="2400" dirty="0"/>
              <a:t>, 𝛿) = E[(𝛿(</a:t>
            </a:r>
            <a:r>
              <a:rPr lang="en-US" sz="2400" b="1" dirty="0"/>
              <a:t>X</a:t>
            </a:r>
            <a:r>
              <a:rPr lang="en-US" sz="2400" dirty="0"/>
              <a:t>)- q(</a:t>
            </a:r>
            <a:r>
              <a:rPr lang="en-US" sz="2400" dirty="0" err="1"/>
              <a:t>θ</a:t>
            </a:r>
            <a:r>
              <a:rPr lang="en-US" sz="2400" dirty="0"/>
              <a:t>))</a:t>
            </a:r>
            <a:r>
              <a:rPr lang="en-US" sz="2400" baseline="30000" dirty="0"/>
              <a:t>2</a:t>
            </a:r>
            <a:r>
              <a:rPr lang="en-US" sz="2400" dirty="0"/>
              <a:t>] which is the mean square error of the estimator 𝛿</a:t>
            </a:r>
          </a:p>
          <a:p>
            <a:pPr marL="0" indent="0">
              <a:buNone/>
            </a:pPr>
            <a:r>
              <a:rPr lang="en-US" sz="2400" dirty="0"/>
              <a:t>In the case of hypothesis testing of </a:t>
            </a:r>
            <a:r>
              <a:rPr lang="en-US" sz="2400" dirty="0" err="1"/>
              <a:t>θ</a:t>
            </a:r>
            <a:r>
              <a:rPr lang="en-US" sz="2400" dirty="0"/>
              <a:t> ∈ 𝚯</a:t>
            </a:r>
            <a:r>
              <a:rPr lang="en-US" sz="2400" baseline="-25000" dirty="0"/>
              <a:t>o</a:t>
            </a:r>
            <a:r>
              <a:rPr lang="en-US" sz="2400" dirty="0"/>
              <a:t> vs </a:t>
            </a:r>
            <a:r>
              <a:rPr lang="en-US" sz="2400" dirty="0" err="1"/>
              <a:t>θ</a:t>
            </a:r>
            <a:r>
              <a:rPr lang="en-US" sz="2400" dirty="0"/>
              <a:t> ∈ 𝚯</a:t>
            </a:r>
            <a:r>
              <a:rPr lang="en-US" sz="2400" baseline="-25000" dirty="0"/>
              <a:t>1 </a:t>
            </a:r>
            <a:r>
              <a:rPr lang="en-US" sz="2400" dirty="0"/>
              <a:t>with 0–1 loss then 𝛿 is the critical function of the test (e.g. the indicator function for whether </a:t>
            </a:r>
            <a:r>
              <a:rPr lang="en-US" sz="2400" b="1" dirty="0"/>
              <a:t>x</a:t>
            </a:r>
            <a:r>
              <a:rPr lang="en-US" sz="2400" dirty="0"/>
              <a:t> is in the critical region or not for the test) and </a:t>
            </a:r>
          </a:p>
          <a:p>
            <a:pPr marL="0" indent="0">
              <a:buNone/>
            </a:pPr>
            <a:r>
              <a:rPr lang="en-US" sz="2400" dirty="0"/>
              <a:t>R(</a:t>
            </a:r>
            <a:r>
              <a:rPr lang="en-US" sz="2400" dirty="0" err="1"/>
              <a:t>θ</a:t>
            </a:r>
            <a:r>
              <a:rPr lang="en-US" sz="2400" dirty="0"/>
              <a:t>, 𝛿) = P[𝛿(</a:t>
            </a:r>
            <a:r>
              <a:rPr lang="en-US" sz="2400" b="1" dirty="0"/>
              <a:t>X</a:t>
            </a:r>
            <a:r>
              <a:rPr lang="en-US" sz="2400" dirty="0"/>
              <a:t>) =  1] if </a:t>
            </a:r>
            <a:r>
              <a:rPr lang="en-US" sz="2400" dirty="0" err="1"/>
              <a:t>θ</a:t>
            </a:r>
            <a:r>
              <a:rPr lang="en-US" sz="2400" dirty="0"/>
              <a:t> ∈ 𝚯</a:t>
            </a:r>
            <a:r>
              <a:rPr lang="en-US" sz="2400" baseline="-25000" dirty="0"/>
              <a:t>o</a:t>
            </a:r>
            <a:r>
              <a:rPr lang="en-US" sz="2400" dirty="0"/>
              <a:t> </a:t>
            </a:r>
          </a:p>
          <a:p>
            <a:pPr marL="0" indent="0">
              <a:buNone/>
            </a:pPr>
            <a:r>
              <a:rPr lang="en-US" sz="2400" dirty="0"/>
              <a:t>             = P[𝛿(</a:t>
            </a:r>
            <a:r>
              <a:rPr lang="en-US" sz="2400" b="1" dirty="0"/>
              <a:t>X</a:t>
            </a:r>
            <a:r>
              <a:rPr lang="en-US" sz="2400" dirty="0"/>
              <a:t>) =  0] if </a:t>
            </a:r>
            <a:r>
              <a:rPr lang="en-US" sz="2400" dirty="0" err="1"/>
              <a:t>θ</a:t>
            </a:r>
            <a:r>
              <a:rPr lang="en-US" sz="2400" dirty="0"/>
              <a:t> ∈ 𝚯</a:t>
            </a:r>
            <a:r>
              <a:rPr lang="en-US" sz="2400" baseline="-25000" dirty="0"/>
              <a:t>1</a:t>
            </a:r>
          </a:p>
          <a:p>
            <a:pPr marL="0" indent="0">
              <a:buNone/>
            </a:pPr>
            <a:r>
              <a:rPr lang="en-US" sz="2400" dirty="0"/>
              <a:t>So R(</a:t>
            </a:r>
            <a:r>
              <a:rPr lang="en-US" sz="2400" dirty="0" err="1"/>
              <a:t>θ</a:t>
            </a:r>
            <a:r>
              <a:rPr lang="en-US" sz="2400" dirty="0"/>
              <a:t>, 𝛿)  gives the probabilities of type 1  and type 2 error in this case</a:t>
            </a:r>
          </a:p>
          <a:p>
            <a:pPr marL="0" indent="0">
              <a:buNone/>
            </a:pPr>
            <a:endParaRPr lang="en-US" sz="2400" dirty="0"/>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0"/>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a statistical decision problem</a:t>
            </a:r>
          </a:p>
        </p:txBody>
      </p:sp>
    </p:spTree>
    <p:extLst>
      <p:ext uri="{BB962C8B-B14F-4D97-AF65-F5344CB8AC3E}">
        <p14:creationId xmlns:p14="http://schemas.microsoft.com/office/powerpoint/2010/main" val="3155816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961774"/>
            <a:ext cx="7886700" cy="5125875"/>
          </a:xfrm>
        </p:spPr>
        <p:txBody>
          <a:bodyPr>
            <a:normAutofit/>
          </a:bodyPr>
          <a:lstStyle/>
          <a:p>
            <a:pPr marL="0" indent="0">
              <a:buNone/>
            </a:pPr>
            <a:r>
              <a:rPr lang="en-US" sz="2400" dirty="0"/>
              <a:t>Comparing procedures leads to the definition that 𝛿 improves a procedure 𝛿’ </a:t>
            </a:r>
            <a:r>
              <a:rPr lang="en-US" sz="2400" dirty="0" err="1"/>
              <a:t>iff</a:t>
            </a:r>
            <a:r>
              <a:rPr lang="en-US" sz="2400" dirty="0"/>
              <a:t> R(</a:t>
            </a:r>
            <a:r>
              <a:rPr lang="en-US" sz="2400" dirty="0" err="1"/>
              <a:t>θ</a:t>
            </a:r>
            <a:r>
              <a:rPr lang="en-US" sz="2400" dirty="0"/>
              <a:t>, 𝛿) ≤ R(</a:t>
            </a:r>
            <a:r>
              <a:rPr lang="en-US" sz="2400" dirty="0" err="1"/>
              <a:t>θ</a:t>
            </a:r>
            <a:r>
              <a:rPr lang="en-US" sz="2400" dirty="0"/>
              <a:t>, 𝛿’)  for all </a:t>
            </a:r>
            <a:r>
              <a:rPr lang="en-US" sz="2400" dirty="0" err="1"/>
              <a:t>θ</a:t>
            </a:r>
            <a:r>
              <a:rPr lang="en-US" sz="2400" dirty="0"/>
              <a:t>, with strict inequality for some </a:t>
            </a:r>
            <a:r>
              <a:rPr lang="en-US" sz="2400" dirty="0" err="1"/>
              <a:t>θ</a:t>
            </a:r>
            <a:r>
              <a:rPr lang="en-US" sz="2400" dirty="0"/>
              <a:t>. Note that the decision problem is challenging because the “best” decision may depend upon the state of nature so that the decision rule to choose an action used for one value of </a:t>
            </a:r>
            <a:r>
              <a:rPr lang="en-US" sz="2400" dirty="0" err="1"/>
              <a:t>θ</a:t>
            </a:r>
            <a:r>
              <a:rPr lang="en-US" sz="2400" dirty="0"/>
              <a:t> may have a higher R for a different choice of </a:t>
            </a:r>
            <a:r>
              <a:rPr lang="en-US" sz="2400" dirty="0" err="1"/>
              <a:t>θ</a:t>
            </a:r>
            <a:r>
              <a:rPr lang="en-US" sz="2400" dirty="0"/>
              <a:t> – so finding a uniformly improving decision rule is non-trivial. </a:t>
            </a:r>
          </a:p>
          <a:p>
            <a:pPr marL="0" indent="0">
              <a:buNone/>
            </a:pPr>
            <a:r>
              <a:rPr lang="en-US" sz="2400" dirty="0"/>
              <a:t>There are examples of “classes” of decision rules 𝛿 for which it can be shown that a decision procedure improves all others within a class. Alternatively, there are comparison procedures based on global criteria (e.g. not restricted to a particular class) – Bayesian approaches give one such example, and minimax procedures are another approach.</a:t>
            </a:r>
          </a:p>
          <a:p>
            <a:pPr marL="0" indent="0">
              <a:buNone/>
            </a:pPr>
            <a:endParaRPr lang="en-US" sz="2400" dirty="0"/>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0"/>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a statistical decision problem</a:t>
            </a:r>
          </a:p>
        </p:txBody>
      </p:sp>
    </p:spTree>
    <p:extLst>
      <p:ext uri="{BB962C8B-B14F-4D97-AF65-F5344CB8AC3E}">
        <p14:creationId xmlns:p14="http://schemas.microsoft.com/office/powerpoint/2010/main" val="2059570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961774"/>
            <a:ext cx="7886700" cy="5125875"/>
          </a:xfrm>
        </p:spPr>
        <p:txBody>
          <a:bodyPr>
            <a:normAutofit lnSpcReduction="10000"/>
          </a:bodyPr>
          <a:lstStyle/>
          <a:p>
            <a:pPr marL="0" indent="0">
              <a:buNone/>
            </a:pPr>
            <a:r>
              <a:rPr lang="en-US" sz="2400" dirty="0"/>
              <a:t>Bayesian perspective: </a:t>
            </a:r>
          </a:p>
          <a:p>
            <a:pPr marL="0" indent="0">
              <a:buNone/>
            </a:pPr>
            <a:r>
              <a:rPr lang="en-US" sz="2400" dirty="0"/>
              <a:t>Here we view </a:t>
            </a:r>
            <a:r>
              <a:rPr lang="en-US" sz="2400" dirty="0" err="1"/>
              <a:t>θ</a:t>
            </a:r>
            <a:r>
              <a:rPr lang="en-US" sz="2400" dirty="0"/>
              <a:t> as chosen from a random variable </a:t>
            </a:r>
            <a:r>
              <a:rPr lang="en-US" sz="2400" b="1" dirty="0" err="1"/>
              <a:t>θ</a:t>
            </a:r>
            <a:r>
              <a:rPr lang="en-US" sz="2400" dirty="0"/>
              <a:t> with </a:t>
            </a:r>
            <a:r>
              <a:rPr lang="en-US" sz="2400" dirty="0" err="1"/>
              <a:t>P</a:t>
            </a:r>
            <a:r>
              <a:rPr lang="en-US" sz="2400" baseline="-25000" dirty="0" err="1"/>
              <a:t>θ</a:t>
            </a:r>
            <a:r>
              <a:rPr lang="en-US" sz="2400" dirty="0"/>
              <a:t>(</a:t>
            </a:r>
            <a:r>
              <a:rPr lang="en-US" sz="2400" b="1" dirty="0"/>
              <a:t>X</a:t>
            </a:r>
            <a:r>
              <a:rPr lang="en-US" sz="2400" dirty="0"/>
              <a:t>) giving the conditional distribution of </a:t>
            </a:r>
            <a:r>
              <a:rPr lang="en-US" sz="2400" b="1" dirty="0"/>
              <a:t>X</a:t>
            </a:r>
            <a:r>
              <a:rPr lang="en-US" sz="2400" dirty="0"/>
              <a:t> given </a:t>
            </a:r>
            <a:r>
              <a:rPr lang="en-US" sz="2400" b="1" dirty="0" err="1"/>
              <a:t>θ</a:t>
            </a:r>
            <a:r>
              <a:rPr lang="en-US" sz="2400" dirty="0"/>
              <a:t> = </a:t>
            </a:r>
            <a:r>
              <a:rPr lang="en-US" sz="2400" dirty="0" err="1"/>
              <a:t>θ</a:t>
            </a:r>
            <a:r>
              <a:rPr lang="en-US" sz="2400" dirty="0"/>
              <a:t>. So here </a:t>
            </a:r>
          </a:p>
          <a:p>
            <a:pPr marL="0" indent="0">
              <a:buNone/>
            </a:pPr>
            <a:r>
              <a:rPr lang="en-US" sz="2400" dirty="0"/>
              <a:t>R(</a:t>
            </a:r>
            <a:r>
              <a:rPr lang="en-US" sz="2400" dirty="0" err="1"/>
              <a:t>θ</a:t>
            </a:r>
            <a:r>
              <a:rPr lang="en-US" sz="2400" dirty="0"/>
              <a:t>, 𝛿) = E[l(</a:t>
            </a:r>
            <a:r>
              <a:rPr lang="en-US" sz="2400" dirty="0" err="1"/>
              <a:t>θ</a:t>
            </a:r>
            <a:r>
              <a:rPr lang="en-US" sz="2400" dirty="0"/>
              <a:t>, 𝛿(</a:t>
            </a:r>
            <a:r>
              <a:rPr lang="en-US" sz="2400" b="1" dirty="0"/>
              <a:t>X</a:t>
            </a:r>
            <a:r>
              <a:rPr lang="en-US" sz="2400" dirty="0"/>
              <a:t>)) | </a:t>
            </a:r>
            <a:r>
              <a:rPr lang="en-US" sz="2400" b="1" dirty="0" err="1"/>
              <a:t>θ</a:t>
            </a:r>
            <a:r>
              <a:rPr lang="en-US" sz="2400" dirty="0"/>
              <a:t> = </a:t>
            </a:r>
            <a:r>
              <a:rPr lang="en-US" sz="2400" dirty="0" err="1"/>
              <a:t>θ</a:t>
            </a:r>
            <a:r>
              <a:rPr lang="en-US" sz="2400" dirty="0"/>
              <a:t>]  is the expected loss if the decision rule is 𝛿 and </a:t>
            </a:r>
            <a:r>
              <a:rPr lang="en-US" sz="2400" b="1" dirty="0" err="1"/>
              <a:t>θ</a:t>
            </a:r>
            <a:r>
              <a:rPr lang="en-US" sz="2400" dirty="0"/>
              <a:t> = </a:t>
            </a:r>
            <a:r>
              <a:rPr lang="en-US" sz="2400" dirty="0" err="1"/>
              <a:t>θ</a:t>
            </a:r>
            <a:endParaRPr lang="en-US" sz="2400" dirty="0"/>
          </a:p>
          <a:p>
            <a:pPr marL="0" indent="0">
              <a:buNone/>
            </a:pPr>
            <a:r>
              <a:rPr lang="en-US" sz="2400" dirty="0"/>
              <a:t>In the Bayesian perspective we consider the expected loss across the distribution of </a:t>
            </a:r>
            <a:r>
              <a:rPr lang="en-US" sz="2400" b="1" dirty="0" err="1"/>
              <a:t>θ</a:t>
            </a:r>
            <a:r>
              <a:rPr lang="en-US" sz="2400" b="1" dirty="0"/>
              <a:t> </a:t>
            </a:r>
            <a:r>
              <a:rPr lang="en-US" sz="2400" dirty="0"/>
              <a:t>to get the Bayes risk </a:t>
            </a:r>
          </a:p>
          <a:p>
            <a:pPr marL="0" indent="0">
              <a:buNone/>
            </a:pPr>
            <a:r>
              <a:rPr lang="en-US" sz="2400" dirty="0"/>
              <a:t>r(𝛿) = E[R(</a:t>
            </a:r>
            <a:r>
              <a:rPr lang="en-US" sz="2400" b="1" dirty="0" err="1"/>
              <a:t>θ</a:t>
            </a:r>
            <a:r>
              <a:rPr lang="en-US" sz="2400" dirty="0"/>
              <a:t>, 𝛿)] = E[ E[l(</a:t>
            </a:r>
            <a:r>
              <a:rPr lang="en-US" sz="2400" dirty="0" err="1"/>
              <a:t>θ</a:t>
            </a:r>
            <a:r>
              <a:rPr lang="en-US" sz="2400" dirty="0"/>
              <a:t>, 𝛿(</a:t>
            </a:r>
            <a:r>
              <a:rPr lang="en-US" sz="2400" b="1" dirty="0"/>
              <a:t>X</a:t>
            </a:r>
            <a:r>
              <a:rPr lang="en-US" sz="2400" dirty="0"/>
              <a:t>)) | </a:t>
            </a:r>
            <a:r>
              <a:rPr lang="en-US" sz="2400" b="1" dirty="0" err="1"/>
              <a:t>θ</a:t>
            </a:r>
            <a:r>
              <a:rPr lang="en-US" sz="2400" dirty="0"/>
              <a:t> = </a:t>
            </a:r>
            <a:r>
              <a:rPr lang="en-US" sz="2400" dirty="0" err="1"/>
              <a:t>θ</a:t>
            </a:r>
            <a:r>
              <a:rPr lang="en-US" sz="2400" dirty="0"/>
              <a:t>]] =  E[l(</a:t>
            </a:r>
            <a:r>
              <a:rPr lang="en-US" sz="2400" b="1" dirty="0" err="1"/>
              <a:t>θ</a:t>
            </a:r>
            <a:r>
              <a:rPr lang="en-US" sz="2400" dirty="0"/>
              <a:t>, 𝛿(</a:t>
            </a:r>
            <a:r>
              <a:rPr lang="en-US" sz="2400" b="1" dirty="0"/>
              <a:t>X</a:t>
            </a:r>
            <a:r>
              <a:rPr lang="en-US" sz="2400" dirty="0"/>
              <a:t>))] </a:t>
            </a:r>
          </a:p>
          <a:p>
            <a:pPr marL="0" indent="0">
              <a:buNone/>
            </a:pPr>
            <a:r>
              <a:rPr lang="en-US" sz="2400" dirty="0"/>
              <a:t>In this framework, 𝛿 is preferable to 𝛿’ </a:t>
            </a:r>
            <a:r>
              <a:rPr lang="en-US" sz="2400" dirty="0" err="1"/>
              <a:t>iff</a:t>
            </a:r>
            <a:r>
              <a:rPr lang="en-US" sz="2400" dirty="0"/>
              <a:t> it has a smaller Bayes risk which means we must be able to calculate the double expectation. If there is a rule 𝛿* which minimizes the Bayes risk it is called a </a:t>
            </a:r>
            <a:r>
              <a:rPr lang="en-US" sz="2400" i="1" dirty="0"/>
              <a:t>Bayes rule</a:t>
            </a:r>
          </a:p>
          <a:p>
            <a:pPr marL="0" indent="0">
              <a:buNone/>
            </a:pPr>
            <a:r>
              <a:rPr lang="en-US" sz="2400" dirty="0"/>
              <a:t> r(𝛿*) = min</a:t>
            </a:r>
            <a:r>
              <a:rPr lang="en-US" sz="2400" baseline="-25000" dirty="0"/>
              <a:t>𝛿</a:t>
            </a:r>
            <a:r>
              <a:rPr lang="en-US" sz="2400" dirty="0"/>
              <a:t> r(𝛿) </a:t>
            </a:r>
          </a:p>
          <a:p>
            <a:pPr marL="0" indent="0">
              <a:buNone/>
            </a:pPr>
            <a:endParaRPr lang="en-US" sz="2400" dirty="0"/>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0"/>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a statistical decision problem</a:t>
            </a:r>
          </a:p>
        </p:txBody>
      </p:sp>
    </p:spTree>
    <p:extLst>
      <p:ext uri="{BB962C8B-B14F-4D97-AF65-F5344CB8AC3E}">
        <p14:creationId xmlns:p14="http://schemas.microsoft.com/office/powerpoint/2010/main" val="4258867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961774"/>
            <a:ext cx="7886700" cy="5125875"/>
          </a:xfrm>
        </p:spPr>
        <p:txBody>
          <a:bodyPr>
            <a:normAutofit fontScale="92500"/>
          </a:bodyPr>
          <a:lstStyle/>
          <a:p>
            <a:pPr marL="0" indent="0">
              <a:buNone/>
            </a:pPr>
            <a:r>
              <a:rPr lang="en-US" sz="2400" dirty="0"/>
              <a:t>Minimax perspective: </a:t>
            </a:r>
          </a:p>
          <a:p>
            <a:pPr marL="0" indent="0">
              <a:buNone/>
            </a:pPr>
            <a:r>
              <a:rPr lang="en-US" sz="2400" dirty="0"/>
              <a:t>Similar to 2-person game theory notions, we can consider rules that do not consider average risk as the Bayes approach does, but rather consider the worst possible risk and minimize it. </a:t>
            </a:r>
          </a:p>
          <a:p>
            <a:pPr marL="0" indent="0">
              <a:buNone/>
            </a:pPr>
            <a:r>
              <a:rPr lang="en-US" sz="2400" dirty="0"/>
              <a:t>Here 𝛿 is preferred to 𝛿’ </a:t>
            </a:r>
            <a:r>
              <a:rPr lang="en-US" sz="2400" dirty="0" err="1"/>
              <a:t>iff</a:t>
            </a:r>
            <a:r>
              <a:rPr lang="en-US" sz="2400" dirty="0"/>
              <a:t> </a:t>
            </a:r>
            <a:r>
              <a:rPr lang="en-US" sz="2400" dirty="0" err="1"/>
              <a:t>sup</a:t>
            </a:r>
            <a:r>
              <a:rPr lang="en-US" sz="2400" baseline="-25000" dirty="0" err="1"/>
              <a:t>θ</a:t>
            </a:r>
            <a:r>
              <a:rPr lang="en-US" sz="2400" dirty="0" err="1"/>
              <a:t>R</a:t>
            </a:r>
            <a:r>
              <a:rPr lang="en-US" sz="2400" dirty="0"/>
              <a:t>(</a:t>
            </a:r>
            <a:r>
              <a:rPr lang="en-US" sz="2400" dirty="0" err="1"/>
              <a:t>θ</a:t>
            </a:r>
            <a:r>
              <a:rPr lang="en-US" sz="2400" dirty="0"/>
              <a:t>, 𝛿) &lt; </a:t>
            </a:r>
            <a:r>
              <a:rPr lang="en-US" sz="2400" dirty="0" err="1"/>
              <a:t>sup</a:t>
            </a:r>
            <a:r>
              <a:rPr lang="en-US" sz="2400" baseline="-25000" dirty="0" err="1"/>
              <a:t>θ</a:t>
            </a:r>
            <a:r>
              <a:rPr lang="en-US" sz="2400" dirty="0" err="1"/>
              <a:t>R</a:t>
            </a:r>
            <a:r>
              <a:rPr lang="en-US" sz="2400" dirty="0"/>
              <a:t>(</a:t>
            </a:r>
            <a:r>
              <a:rPr lang="en-US" sz="2400" dirty="0" err="1"/>
              <a:t>θ</a:t>
            </a:r>
            <a:r>
              <a:rPr lang="en-US" sz="2400" dirty="0"/>
              <a:t>, 𝛿’) </a:t>
            </a:r>
          </a:p>
          <a:p>
            <a:pPr marL="0" indent="0">
              <a:buNone/>
            </a:pPr>
            <a:r>
              <a:rPr lang="en-US" sz="2400" dirty="0"/>
              <a:t>A decision rule 𝛿* such that </a:t>
            </a:r>
          </a:p>
          <a:p>
            <a:pPr marL="0" indent="0">
              <a:buNone/>
            </a:pPr>
            <a:r>
              <a:rPr lang="en-US" sz="2400" dirty="0"/>
              <a:t>            </a:t>
            </a:r>
            <a:r>
              <a:rPr lang="en-US" sz="2400" dirty="0" err="1"/>
              <a:t>sup</a:t>
            </a:r>
            <a:r>
              <a:rPr lang="en-US" sz="2400" baseline="-25000" dirty="0" err="1"/>
              <a:t>θ</a:t>
            </a:r>
            <a:r>
              <a:rPr lang="en-US" sz="2400" dirty="0" err="1"/>
              <a:t>R</a:t>
            </a:r>
            <a:r>
              <a:rPr lang="en-US" sz="2400" dirty="0"/>
              <a:t>(</a:t>
            </a:r>
            <a:r>
              <a:rPr lang="en-US" sz="2400" dirty="0" err="1"/>
              <a:t>θ</a:t>
            </a:r>
            <a:r>
              <a:rPr lang="en-US" sz="2400" dirty="0"/>
              <a:t>, 𝛿*) = inf</a:t>
            </a:r>
            <a:r>
              <a:rPr lang="en-US" sz="2400" baseline="-25000" dirty="0"/>
              <a:t>𝛿</a:t>
            </a:r>
            <a:r>
              <a:rPr lang="en-US" sz="2400" dirty="0"/>
              <a:t> </a:t>
            </a:r>
            <a:r>
              <a:rPr lang="en-US" sz="2400" dirty="0" err="1"/>
              <a:t>sup</a:t>
            </a:r>
            <a:r>
              <a:rPr lang="en-US" sz="2400" baseline="-25000" dirty="0" err="1"/>
              <a:t>θ</a:t>
            </a:r>
            <a:r>
              <a:rPr lang="en-US" sz="2400" dirty="0" err="1"/>
              <a:t>R</a:t>
            </a:r>
            <a:r>
              <a:rPr lang="en-US" sz="2400" dirty="0"/>
              <a:t>(</a:t>
            </a:r>
            <a:r>
              <a:rPr lang="en-US" sz="2400" dirty="0" err="1"/>
              <a:t>θ</a:t>
            </a:r>
            <a:r>
              <a:rPr lang="en-US" sz="2400" dirty="0"/>
              <a:t>,𝛿)</a:t>
            </a:r>
          </a:p>
          <a:p>
            <a:pPr marL="0" indent="0">
              <a:buNone/>
            </a:pPr>
            <a:r>
              <a:rPr lang="en-US" sz="2400" dirty="0"/>
              <a:t>is called </a:t>
            </a:r>
            <a:r>
              <a:rPr lang="en-US" sz="2400" i="1" dirty="0"/>
              <a:t>minimax</a:t>
            </a:r>
            <a:r>
              <a:rPr lang="en-US" sz="2400" dirty="0"/>
              <a:t> because it minimizes the maximum risk </a:t>
            </a:r>
          </a:p>
          <a:p>
            <a:pPr marL="0" indent="0">
              <a:buNone/>
            </a:pPr>
            <a:r>
              <a:rPr lang="en-US" sz="2400" dirty="0"/>
              <a:t>This is a very conservative approach because it aims to give maximum protection against the worse that can happen, so it sort of assumes that the parameter value </a:t>
            </a:r>
            <a:r>
              <a:rPr lang="en-US" sz="2400" dirty="0" err="1"/>
              <a:t>θ</a:t>
            </a:r>
            <a:r>
              <a:rPr lang="en-US" sz="2400" dirty="0"/>
              <a:t> is being chosen by a malevolent opponent who knows what decision rule is being used. Assuming nature is malevolent is a rather pessimistic perspective!</a:t>
            </a:r>
          </a:p>
          <a:p>
            <a:pPr marL="0" indent="0">
              <a:buNone/>
            </a:pPr>
            <a:endParaRPr lang="en-US" sz="2400" dirty="0"/>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0"/>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a statistical decision problem</a:t>
            </a:r>
          </a:p>
        </p:txBody>
      </p:sp>
    </p:spTree>
    <p:extLst>
      <p:ext uri="{BB962C8B-B14F-4D97-AF65-F5344CB8AC3E}">
        <p14:creationId xmlns:p14="http://schemas.microsoft.com/office/powerpoint/2010/main" val="3978629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961774"/>
            <a:ext cx="7886700" cy="5125875"/>
          </a:xfrm>
        </p:spPr>
        <p:txBody>
          <a:bodyPr>
            <a:normAutofit lnSpcReduction="10000"/>
          </a:bodyPr>
          <a:lstStyle/>
          <a:p>
            <a:pPr marL="0" indent="0">
              <a:buNone/>
            </a:pPr>
            <a:r>
              <a:rPr lang="en-US" sz="2400" dirty="0"/>
              <a:t>A randomization perspective: </a:t>
            </a:r>
          </a:p>
          <a:p>
            <a:pPr marL="0" indent="0">
              <a:buNone/>
            </a:pPr>
            <a:r>
              <a:rPr lang="en-US" sz="2400" dirty="0"/>
              <a:t>Just as you may be familiar with from the use of mixed strategies in game theory, we can potentially have lower maximum risk by considering a randomized strategy across all possible decisions 𝛿. For simplicity consider the discrete case in which 𝛿 is chosen from some class 𝒟 of all decision procedures and consider a randomized procedure that assigns probability </a:t>
            </a:r>
            <a:r>
              <a:rPr lang="en-US" sz="2400" dirty="0" err="1"/>
              <a:t>λ</a:t>
            </a:r>
            <a:r>
              <a:rPr lang="en-US" sz="2400" baseline="-25000" dirty="0" err="1"/>
              <a:t>i</a:t>
            </a:r>
            <a:r>
              <a:rPr lang="en-US" sz="2400" dirty="0"/>
              <a:t> to 𝛿</a:t>
            </a:r>
            <a:r>
              <a:rPr lang="en-US" sz="2400" baseline="-25000" dirty="0" err="1"/>
              <a:t>i</a:t>
            </a:r>
            <a:r>
              <a:rPr lang="en-US" sz="2400" dirty="0"/>
              <a:t>  and define the mean risk to be </a:t>
            </a:r>
          </a:p>
          <a:p>
            <a:pPr marL="0" indent="0">
              <a:buNone/>
            </a:pPr>
            <a:r>
              <a:rPr lang="en-US" sz="2400" dirty="0"/>
              <a:t> R(</a:t>
            </a:r>
            <a:r>
              <a:rPr lang="en-US" sz="2400" dirty="0" err="1"/>
              <a:t>θ</a:t>
            </a:r>
            <a:r>
              <a:rPr lang="en-US" sz="2400" dirty="0"/>
              <a:t>, 𝛿) =  </a:t>
            </a:r>
            <a:r>
              <a:rPr lang="en-US" sz="2400" dirty="0" err="1"/>
              <a:t>Σ</a:t>
            </a:r>
            <a:r>
              <a:rPr lang="en-US" sz="2400" dirty="0"/>
              <a:t> </a:t>
            </a:r>
            <a:r>
              <a:rPr lang="en-US" sz="2400" dirty="0" err="1"/>
              <a:t>λ</a:t>
            </a:r>
            <a:r>
              <a:rPr lang="en-US" sz="2400" baseline="-25000" dirty="0" err="1"/>
              <a:t>i</a:t>
            </a:r>
            <a:r>
              <a:rPr lang="en-US" sz="2400" baseline="-25000" dirty="0"/>
              <a:t> </a:t>
            </a:r>
            <a:r>
              <a:rPr lang="en-US" sz="2400" dirty="0"/>
              <a:t>R(</a:t>
            </a:r>
            <a:r>
              <a:rPr lang="en-US" sz="2400" dirty="0" err="1"/>
              <a:t>θ</a:t>
            </a:r>
            <a:r>
              <a:rPr lang="en-US" sz="2400" dirty="0"/>
              <a:t>, 𝛿</a:t>
            </a:r>
            <a:r>
              <a:rPr lang="en-US" sz="2400" baseline="-25000" dirty="0" err="1"/>
              <a:t>i</a:t>
            </a:r>
            <a:r>
              <a:rPr lang="en-US" sz="2400" dirty="0"/>
              <a:t>)  and given a prior probability distribution 𝜋 on 𝚯</a:t>
            </a:r>
          </a:p>
          <a:p>
            <a:pPr marL="0" indent="0">
              <a:buNone/>
            </a:pPr>
            <a:r>
              <a:rPr lang="en-US" sz="2400" dirty="0"/>
              <a:t>the Bayes risk of 𝛿 is r(𝛿) = </a:t>
            </a:r>
            <a:r>
              <a:rPr lang="en-US" sz="2400" dirty="0" err="1"/>
              <a:t>Σ</a:t>
            </a:r>
            <a:r>
              <a:rPr lang="en-US" sz="2400" dirty="0"/>
              <a:t> </a:t>
            </a:r>
            <a:r>
              <a:rPr lang="en-US" sz="2400" dirty="0" err="1"/>
              <a:t>λ</a:t>
            </a:r>
            <a:r>
              <a:rPr lang="en-US" sz="2400" baseline="-25000" dirty="0" err="1"/>
              <a:t>i</a:t>
            </a:r>
            <a:r>
              <a:rPr lang="en-US" sz="2400" baseline="-25000" dirty="0"/>
              <a:t> </a:t>
            </a:r>
            <a:r>
              <a:rPr lang="en-US" sz="2400" dirty="0"/>
              <a:t>E[R(</a:t>
            </a:r>
            <a:r>
              <a:rPr lang="en-US" sz="2400" b="1" dirty="0" err="1"/>
              <a:t>θ</a:t>
            </a:r>
            <a:r>
              <a:rPr lang="en-US" sz="2400" dirty="0"/>
              <a:t>, 𝛿</a:t>
            </a:r>
            <a:r>
              <a:rPr lang="en-US" sz="2400" baseline="-25000" dirty="0" err="1"/>
              <a:t>i</a:t>
            </a:r>
            <a:r>
              <a:rPr lang="en-US" sz="2400" dirty="0"/>
              <a:t>)] </a:t>
            </a:r>
          </a:p>
          <a:p>
            <a:pPr marL="0" indent="0">
              <a:buNone/>
            </a:pPr>
            <a:r>
              <a:rPr lang="en-US" sz="2400" dirty="0"/>
              <a:t>A </a:t>
            </a:r>
            <a:r>
              <a:rPr lang="en-US" sz="2400" i="1" dirty="0"/>
              <a:t>randomized Bayes procedure </a:t>
            </a:r>
            <a:r>
              <a:rPr lang="en-US" sz="2400" dirty="0"/>
              <a:t>𝛿* minimizes r(𝛿) among all randomized procedures (e.g. choices of distributions {</a:t>
            </a:r>
            <a:r>
              <a:rPr lang="en-US" sz="2400" dirty="0" err="1"/>
              <a:t>λ</a:t>
            </a:r>
            <a:r>
              <a:rPr lang="en-US" sz="2400" baseline="-25000" dirty="0" err="1"/>
              <a:t>i</a:t>
            </a:r>
            <a:r>
              <a:rPr lang="en-US" sz="2400" dirty="0"/>
              <a:t>} and a </a:t>
            </a:r>
            <a:r>
              <a:rPr lang="en-US" sz="2400" i="1" dirty="0"/>
              <a:t>randomized minimax procedure </a:t>
            </a:r>
            <a:r>
              <a:rPr lang="en-US" sz="2400" dirty="0"/>
              <a:t>minimizes </a:t>
            </a:r>
            <a:r>
              <a:rPr lang="en-US" sz="2400" dirty="0" err="1"/>
              <a:t>max</a:t>
            </a:r>
            <a:r>
              <a:rPr lang="en-US" sz="2400" baseline="-25000" dirty="0" err="1"/>
              <a:t>θ</a:t>
            </a:r>
            <a:r>
              <a:rPr lang="en-US" sz="2400" dirty="0" err="1"/>
              <a:t>R</a:t>
            </a:r>
            <a:r>
              <a:rPr lang="en-US" sz="2400" dirty="0"/>
              <a:t>(</a:t>
            </a:r>
            <a:r>
              <a:rPr lang="en-US" sz="2400" dirty="0" err="1"/>
              <a:t>θ</a:t>
            </a:r>
            <a:r>
              <a:rPr lang="en-US" sz="2400" dirty="0"/>
              <a:t>, 𝛿) among all randomized procedures</a:t>
            </a:r>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0"/>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General structure of a statistical decision problem</a:t>
            </a:r>
          </a:p>
        </p:txBody>
      </p:sp>
    </p:spTree>
    <p:extLst>
      <p:ext uri="{BB962C8B-B14F-4D97-AF65-F5344CB8AC3E}">
        <p14:creationId xmlns:p14="http://schemas.microsoft.com/office/powerpoint/2010/main" val="3480347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5C25C1-3AF7-0540-B135-11A502FA9B05}"/>
              </a:ext>
            </a:extLst>
          </p:cNvPr>
          <p:cNvSpPr>
            <a:spLocks noGrp="1"/>
          </p:cNvSpPr>
          <p:nvPr>
            <p:ph idx="1"/>
          </p:nvPr>
        </p:nvSpPr>
        <p:spPr>
          <a:xfrm>
            <a:off x="628650" y="870858"/>
            <a:ext cx="7438112" cy="3350414"/>
          </a:xfrm>
        </p:spPr>
        <p:txBody>
          <a:bodyPr>
            <a:normAutofit fontScale="85000" lnSpcReduction="10000"/>
          </a:bodyPr>
          <a:lstStyle/>
          <a:p>
            <a:pPr marL="0" indent="0">
              <a:buNone/>
            </a:pPr>
            <a:r>
              <a:rPr lang="en-US" sz="2400" dirty="0"/>
              <a:t>The above methods focus specifically on static problems. Similar to issues in optimal control problems, there is a companion problem of how to use decision theory to analyze dynamic problems. In this case, it requires a stochastic process perspective and the usual approach is to assume that the underlying state variables X are time-dependent Markov processes, with a transition function that is affected by the decisions made – this is Markov Decision Theory. This has been applied extensively in behavioral ecology.</a:t>
            </a:r>
          </a:p>
          <a:p>
            <a:pPr marL="0" indent="0">
              <a:buNone/>
            </a:pPr>
            <a:r>
              <a:rPr lang="en-US" sz="2400" dirty="0" err="1"/>
              <a:t>Mangel</a:t>
            </a:r>
            <a:r>
              <a:rPr lang="en-US" sz="2400" dirty="0"/>
              <a:t>, Marc and Colin W. Clark. 1989. Dynamic Modeling in Behavioral Ecology. Princeton Univ Press, NJ </a:t>
            </a:r>
          </a:p>
          <a:p>
            <a:pPr marL="0" indent="0">
              <a:buNone/>
            </a:pPr>
            <a:r>
              <a:rPr lang="en-US" sz="2400" dirty="0"/>
              <a:t>Clark, Colin W. and Marc </a:t>
            </a:r>
            <a:r>
              <a:rPr lang="en-US" sz="2400" dirty="0" err="1"/>
              <a:t>Mangel</a:t>
            </a:r>
            <a:r>
              <a:rPr lang="en-US" sz="2400" dirty="0"/>
              <a:t>. 2000. Dynamic State Variable Models in Ecology: Methods and Applications. Oxford Univ. Press, UK. </a:t>
            </a:r>
          </a:p>
        </p:txBody>
      </p:sp>
      <p:sp>
        <p:nvSpPr>
          <p:cNvPr id="4" name="Title 1">
            <a:extLst>
              <a:ext uri="{FF2B5EF4-FFF2-40B4-BE49-F238E27FC236}">
                <a16:creationId xmlns:a16="http://schemas.microsoft.com/office/drawing/2014/main" id="{0D77C6D7-F992-C744-BB51-9FF0AE9B1B8B}"/>
              </a:ext>
            </a:extLst>
          </p:cNvPr>
          <p:cNvSpPr txBox="1">
            <a:spLocks/>
          </p:cNvSpPr>
          <p:nvPr/>
        </p:nvSpPr>
        <p:spPr>
          <a:xfrm>
            <a:off x="756557" y="0"/>
            <a:ext cx="7630886" cy="8708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t>Limitations of the above approaches to  decision</a:t>
            </a:r>
          </a:p>
        </p:txBody>
      </p:sp>
      <p:pic>
        <p:nvPicPr>
          <p:cNvPr id="5" name="Picture 4" descr="A picture containing text, cat&#10;&#10;Description automatically generated">
            <a:extLst>
              <a:ext uri="{FF2B5EF4-FFF2-40B4-BE49-F238E27FC236}">
                <a16:creationId xmlns:a16="http://schemas.microsoft.com/office/drawing/2014/main" id="{EC6A307A-2AED-E847-9D0C-F8211A1ADDC5}"/>
              </a:ext>
            </a:extLst>
          </p:cNvPr>
          <p:cNvPicPr>
            <a:picLocks noChangeAspect="1"/>
          </p:cNvPicPr>
          <p:nvPr/>
        </p:nvPicPr>
        <p:blipFill>
          <a:blip r:embed="rId2"/>
          <a:stretch>
            <a:fillRect/>
          </a:stretch>
        </p:blipFill>
        <p:spPr>
          <a:xfrm>
            <a:off x="2146234" y="4265591"/>
            <a:ext cx="1624101" cy="2453883"/>
          </a:xfrm>
          <a:prstGeom prst="rect">
            <a:avLst/>
          </a:prstGeom>
        </p:spPr>
      </p:pic>
      <p:pic>
        <p:nvPicPr>
          <p:cNvPr id="7" name="Picture 6" descr="A picture containing food, fruit&#10;&#10;Description automatically generated">
            <a:extLst>
              <a:ext uri="{FF2B5EF4-FFF2-40B4-BE49-F238E27FC236}">
                <a16:creationId xmlns:a16="http://schemas.microsoft.com/office/drawing/2014/main" id="{F2D30E39-1F82-5F49-BAA9-17C3C6470CA2}"/>
              </a:ext>
            </a:extLst>
          </p:cNvPr>
          <p:cNvPicPr>
            <a:picLocks noChangeAspect="1"/>
          </p:cNvPicPr>
          <p:nvPr/>
        </p:nvPicPr>
        <p:blipFill>
          <a:blip r:embed="rId3"/>
          <a:stretch>
            <a:fillRect/>
          </a:stretch>
        </p:blipFill>
        <p:spPr>
          <a:xfrm>
            <a:off x="4908114" y="4221272"/>
            <a:ext cx="1695015" cy="2542523"/>
          </a:xfrm>
          <a:prstGeom prst="rect">
            <a:avLst/>
          </a:prstGeom>
        </p:spPr>
      </p:pic>
    </p:spTree>
    <p:extLst>
      <p:ext uri="{BB962C8B-B14F-4D97-AF65-F5344CB8AC3E}">
        <p14:creationId xmlns:p14="http://schemas.microsoft.com/office/powerpoint/2010/main" val="815241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1972</TotalTime>
  <Words>1986</Words>
  <Application>Microsoft Macintosh PowerPoint</Application>
  <PresentationFormat>On-screen Show (4:3)</PresentationFormat>
  <Paragraphs>79</Paragraphs>
  <Slides>17</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Math/EEB 589 - Mathematics of Machine Learning Methods in Ecology and Environmental Science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Gross, Louis J</dc:creator>
  <cp:lastModifiedBy>Gross, Louis J</cp:lastModifiedBy>
  <cp:revision>66</cp:revision>
  <dcterms:created xsi:type="dcterms:W3CDTF">2020-08-27T15:28:05Z</dcterms:created>
  <dcterms:modified xsi:type="dcterms:W3CDTF">2020-09-10T16:23:52Z</dcterms:modified>
</cp:coreProperties>
</file>