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8" r:id="rId2"/>
    <p:sldId id="257" r:id="rId3"/>
    <p:sldId id="256"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63"/>
  </p:normalViewPr>
  <p:slideViewPr>
    <p:cSldViewPr snapToGrid="0" snapToObjects="1">
      <p:cViewPr varScale="1">
        <p:scale>
          <a:sx n="117" d="100"/>
          <a:sy n="117" d="100"/>
        </p:scale>
        <p:origin x="1480"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AD065D-1C57-E647-885B-BDC7223A4760}" type="datetimeFigureOut">
              <a:rPr lang="en-US" smtClean="0"/>
              <a:t>1/26/21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D3635A-ED05-E349-AA6F-06E6E1E5273F}" type="slidenum">
              <a:rPr lang="en-US" smtClean="0"/>
              <a:t>‹#›</a:t>
            </a:fld>
            <a:endParaRPr lang="en-US"/>
          </a:p>
        </p:txBody>
      </p:sp>
    </p:spTree>
    <p:extLst>
      <p:ext uri="{BB962C8B-B14F-4D97-AF65-F5344CB8AC3E}">
        <p14:creationId xmlns:p14="http://schemas.microsoft.com/office/powerpoint/2010/main" val="38329994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69CDD06E-DFB3-0C4A-ACC5-AC6D6AE0C442}" type="slidenum">
              <a:rPr lang="en-US">
                <a:latin typeface="Arial" charset="0"/>
              </a:rPr>
              <a:pPr fontAlgn="base">
                <a:spcBef>
                  <a:spcPct val="0"/>
                </a:spcBef>
                <a:spcAft>
                  <a:spcPct val="0"/>
                </a:spcAft>
              </a:pPr>
              <a:t>2</a:t>
            </a:fld>
            <a:endParaRPr lang="en-US">
              <a:latin typeface="Arial" charset="0"/>
            </a:endParaRPr>
          </a:p>
        </p:txBody>
      </p:sp>
      <p:sp>
        <p:nvSpPr>
          <p:cNvPr id="2050" name="Rectangle 2"/>
          <p:cNvSpPr>
            <a:spLocks noGrp="1" noRot="1" noChangeAspect="1" noChangeArrowheads="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2051"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a:spcBef>
                <a:spcPct val="0"/>
              </a:spcBef>
            </a:pPr>
            <a:endParaRPr lang="en-US">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CA02F4A-A9E9-A84E-9898-CCDE18C8580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1869312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A02F4A-A9E9-A84E-9898-CCDE18C8580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852244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A02F4A-A9E9-A84E-9898-CCDE18C8580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606099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CA02F4A-A9E9-A84E-9898-CCDE18C85809}" type="datetimeFigureOut">
              <a:rPr lang="en-US" smtClean="0"/>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195495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CA02F4A-A9E9-A84E-9898-CCDE18C85809}" type="datetimeFigureOut">
              <a:rPr lang="en-US" smtClean="0"/>
              <a:t>1/26/21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3365109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CA02F4A-A9E9-A84E-9898-CCDE18C85809}" type="datetimeFigureOut">
              <a:rPr lang="en-US" smtClean="0"/>
              <a:t>1/26/21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226372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A02F4A-A9E9-A84E-9898-CCDE18C85809}" type="datetimeFigureOut">
              <a:rPr lang="en-US" smtClean="0"/>
              <a:t>1/26/21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316339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A02F4A-A9E9-A84E-9898-CCDE18C85809}" type="datetimeFigureOut">
              <a:rPr lang="en-US" smtClean="0"/>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2938052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A02F4A-A9E9-A84E-9898-CCDE18C85809}" type="datetimeFigureOut">
              <a:rPr lang="en-US" smtClean="0"/>
              <a:t>1/26/21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2933237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A02F4A-A9E9-A84E-9898-CCDE18C8580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2592499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A02F4A-A9E9-A84E-9898-CCDE18C85809}" type="datetimeFigureOut">
              <a:rPr lang="en-US" smtClean="0"/>
              <a:t>1/26/21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0DAB02-A9BB-5848-9F51-F76A6619683A}" type="slidenum">
              <a:rPr lang="en-US" smtClean="0"/>
              <a:t>‹#›</a:t>
            </a:fld>
            <a:endParaRPr lang="en-US"/>
          </a:p>
        </p:txBody>
      </p:sp>
    </p:spTree>
    <p:extLst>
      <p:ext uri="{BB962C8B-B14F-4D97-AF65-F5344CB8AC3E}">
        <p14:creationId xmlns:p14="http://schemas.microsoft.com/office/powerpoint/2010/main" val="160044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A02F4A-A9E9-A84E-9898-CCDE18C85809}" type="datetimeFigureOut">
              <a:rPr lang="en-US" smtClean="0"/>
              <a:t>1/26/21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0DAB02-A9BB-5848-9F51-F76A6619683A}" type="slidenum">
              <a:rPr lang="en-US" smtClean="0"/>
              <a:t>‹#›</a:t>
            </a:fld>
            <a:endParaRPr lang="en-US"/>
          </a:p>
        </p:txBody>
      </p:sp>
    </p:spTree>
    <p:extLst>
      <p:ext uri="{BB962C8B-B14F-4D97-AF65-F5344CB8AC3E}">
        <p14:creationId xmlns:p14="http://schemas.microsoft.com/office/powerpoint/2010/main" val="33804946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508AE-0F2A-2749-BEA5-949DC09BB818}"/>
              </a:ext>
            </a:extLst>
          </p:cNvPr>
          <p:cNvSpPr>
            <a:spLocks noGrp="1"/>
          </p:cNvSpPr>
          <p:nvPr>
            <p:ph type="ctrTitle"/>
          </p:nvPr>
        </p:nvSpPr>
        <p:spPr>
          <a:xfrm>
            <a:off x="756557" y="838198"/>
            <a:ext cx="7630886" cy="870857"/>
          </a:xfrm>
        </p:spPr>
        <p:txBody>
          <a:bodyPr>
            <a:normAutofit fontScale="90000"/>
          </a:bodyPr>
          <a:lstStyle/>
          <a:p>
            <a:r>
              <a:rPr lang="en-US" sz="2800" b="1" dirty="0"/>
              <a:t>Math/EEB 589 - Mathematical Biology Seminar on Spatial Ecology: Integrodifference Equation Models – Spring 2021</a:t>
            </a:r>
            <a:br>
              <a:rPr lang="en-US" sz="2800" b="1" dirty="0"/>
            </a:br>
            <a:br>
              <a:rPr lang="en-US" sz="2800" b="1" dirty="0"/>
            </a:br>
            <a:r>
              <a:rPr lang="en-US" sz="2800" b="1" dirty="0"/>
              <a:t>Instructor: Louis J. Gross, EEB/Math</a:t>
            </a:r>
            <a:br>
              <a:rPr lang="en-US" sz="2800" b="1" dirty="0"/>
            </a:br>
            <a:endParaRPr lang="en-US" sz="2800" b="1" dirty="0"/>
          </a:p>
        </p:txBody>
      </p:sp>
      <p:sp>
        <p:nvSpPr>
          <p:cNvPr id="6" name="TextBox 5">
            <a:extLst>
              <a:ext uri="{FF2B5EF4-FFF2-40B4-BE49-F238E27FC236}">
                <a16:creationId xmlns:a16="http://schemas.microsoft.com/office/drawing/2014/main" id="{9AC70CF2-AF9D-4840-BA3B-160EB734E885}"/>
              </a:ext>
            </a:extLst>
          </p:cNvPr>
          <p:cNvSpPr txBox="1"/>
          <p:nvPr/>
        </p:nvSpPr>
        <p:spPr>
          <a:xfrm>
            <a:off x="756557" y="2177142"/>
            <a:ext cx="7927522" cy="4247317"/>
          </a:xfrm>
          <a:prstGeom prst="rect">
            <a:avLst/>
          </a:prstGeom>
          <a:noFill/>
        </p:spPr>
        <p:txBody>
          <a:bodyPr wrap="square" rtlCol="0">
            <a:spAutoFit/>
          </a:bodyPr>
          <a:lstStyle/>
          <a:p>
            <a:r>
              <a:rPr lang="en-US" dirty="0"/>
              <a:t>The objective of this one-credit-hour seminar is to provide an overview of mathematics and modeling using some alternative methods to account for the spatial heterogeneity of ecological systems, with a focus on integrodifference equations. We will follow in part the text by </a:t>
            </a:r>
            <a:r>
              <a:rPr lang="en-US" dirty="0" err="1"/>
              <a:t>Frithjof</a:t>
            </a:r>
            <a:r>
              <a:rPr lang="en-US" dirty="0"/>
              <a:t> </a:t>
            </a:r>
            <a:r>
              <a:rPr lang="en-US" dirty="0" err="1"/>
              <a:t>Lutscher</a:t>
            </a:r>
            <a:r>
              <a:rPr lang="en-US" dirty="0"/>
              <a:t> on this topic. It is expected that participants registered for credit will take part by summarizing the content in one or more portions of the text, or giving a talk on a subject that is of interest to the participants. Some suggested additional topics are: Next generation matrix methods, Partial Rank correlation coefficients, Latin hypercube sampling, and </a:t>
            </a:r>
            <a:r>
              <a:rPr lang="en-US" dirty="0" err="1"/>
              <a:t>Sobol</a:t>
            </a:r>
            <a:r>
              <a:rPr lang="en-US" dirty="0"/>
              <a:t> sensitivity.</a:t>
            </a:r>
          </a:p>
          <a:p>
            <a:endParaRPr lang="en-US" b="1" dirty="0"/>
          </a:p>
          <a:p>
            <a:r>
              <a:rPr lang="en-US" b="1" dirty="0"/>
              <a:t>Introductory remarks for first session: January 26, 2021:</a:t>
            </a:r>
          </a:p>
          <a:p>
            <a:r>
              <a:rPr lang="en-US" dirty="0"/>
              <a:t>	Models and trade-offs</a:t>
            </a:r>
          </a:p>
          <a:p>
            <a:r>
              <a:rPr lang="en-US" dirty="0"/>
              <a:t>	Approaches to modeling spatial aspects of ecological systems</a:t>
            </a:r>
          </a:p>
          <a:p>
            <a:r>
              <a:rPr lang="en-US" dirty="0"/>
              <a:t>	Summary of IDEs (taken from article by </a:t>
            </a:r>
            <a:r>
              <a:rPr lang="en-US" dirty="0" err="1"/>
              <a:t>Kot</a:t>
            </a:r>
            <a:r>
              <a:rPr lang="en-US" dirty="0"/>
              <a:t>, Lewis and Neubert)</a:t>
            </a:r>
          </a:p>
          <a:p>
            <a:endParaRPr lang="en-US" dirty="0"/>
          </a:p>
        </p:txBody>
      </p:sp>
    </p:spTree>
    <p:extLst>
      <p:ext uri="{BB962C8B-B14F-4D97-AF65-F5344CB8AC3E}">
        <p14:creationId xmlns:p14="http://schemas.microsoft.com/office/powerpoint/2010/main" val="3462153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2"/>
          <p:cNvSpPr>
            <a:spLocks noGrp="1" noChangeArrowheads="1"/>
          </p:cNvSpPr>
          <p:nvPr>
            <p:ph type="title"/>
          </p:nvPr>
        </p:nvSpPr>
        <p:spPr>
          <a:xfrm>
            <a:off x="661988" y="112713"/>
            <a:ext cx="7772400" cy="1143000"/>
          </a:xfrm>
        </p:spPr>
        <p:txBody>
          <a:bodyPr/>
          <a:lstStyle/>
          <a:p>
            <a:r>
              <a:rPr lang="en-US">
                <a:latin typeface="Arial" charset="0"/>
              </a:rPr>
              <a:t>Models and tradeoffs</a:t>
            </a:r>
          </a:p>
        </p:txBody>
      </p:sp>
      <p:sp>
        <p:nvSpPr>
          <p:cNvPr id="1026" name="Rectangle 4"/>
          <p:cNvSpPr>
            <a:spLocks noChangeArrowheads="1"/>
          </p:cNvSpPr>
          <p:nvPr/>
        </p:nvSpPr>
        <p:spPr bwMode="auto">
          <a:xfrm>
            <a:off x="5635625" y="1689100"/>
            <a:ext cx="184150"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18" tIns="45709" rIns="91418" bIns="45709">
            <a:spAutoFit/>
          </a:bodyPr>
          <a:lstStyle/>
          <a:p>
            <a:endParaRPr lang="en-US"/>
          </a:p>
        </p:txBody>
      </p:sp>
      <p:pic>
        <p:nvPicPr>
          <p:cNvPr id="1027" name="Picture 7" descr="modeltradeoffs.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1875" y="1079500"/>
            <a:ext cx="7237413" cy="440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8" name="TextBox 1"/>
          <p:cNvSpPr txBox="1">
            <a:spLocks noChangeArrowheads="1"/>
          </p:cNvSpPr>
          <p:nvPr/>
        </p:nvSpPr>
        <p:spPr bwMode="auto">
          <a:xfrm>
            <a:off x="1012825" y="5373688"/>
            <a:ext cx="78486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6016" tIns="43008" rIns="86016" bIns="43008">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r>
              <a:rPr lang="en-US" sz="4000" b="1">
                <a:latin typeface="Times New Roman" charset="0"/>
              </a:rPr>
              <a:t>No one model can do everything</a:t>
            </a:r>
          </a:p>
        </p:txBody>
      </p:sp>
      <p:sp>
        <p:nvSpPr>
          <p:cNvPr id="2" name="TextBox 1">
            <a:extLst>
              <a:ext uri="{FF2B5EF4-FFF2-40B4-BE49-F238E27FC236}">
                <a16:creationId xmlns:a16="http://schemas.microsoft.com/office/drawing/2014/main" id="{C3C3FC93-A734-F745-880D-AF276BD98D16}"/>
              </a:ext>
            </a:extLst>
          </p:cNvPr>
          <p:cNvSpPr txBox="1"/>
          <p:nvPr/>
        </p:nvSpPr>
        <p:spPr>
          <a:xfrm>
            <a:off x="714375" y="6175375"/>
            <a:ext cx="7872412" cy="800219"/>
          </a:xfrm>
          <a:prstGeom prst="rect">
            <a:avLst/>
          </a:prstGeom>
          <a:noFill/>
        </p:spPr>
        <p:txBody>
          <a:bodyPr wrap="square" rtlCol="0">
            <a:spAutoFit/>
          </a:bodyPr>
          <a:lstStyle/>
          <a:p>
            <a:r>
              <a:rPr lang="en-US" sz="1400" dirty="0"/>
              <a:t>From: Gross, L. J. 2013. Use of Computer Systems and Models. In: Levin S.A. (ed.) Encyclopedia of Biodiversity, Second Edition, Volume 2, pp. 213-220. Academic Press, Waltham, MA.</a:t>
            </a:r>
          </a:p>
          <a:p>
            <a:endParaRPr lang="en-US" dirty="0"/>
          </a:p>
        </p:txBody>
      </p:sp>
    </p:spTree>
    <p:extLst>
      <p:ext uri="{BB962C8B-B14F-4D97-AF65-F5344CB8AC3E}">
        <p14:creationId xmlns:p14="http://schemas.microsoft.com/office/powerpoint/2010/main" val="1279055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6730"/>
            <a:ext cx="7772400" cy="1470025"/>
          </a:xfrm>
        </p:spPr>
        <p:txBody>
          <a:bodyPr>
            <a:normAutofit/>
          </a:bodyPr>
          <a:lstStyle/>
          <a:p>
            <a:r>
              <a:rPr lang="en-US" sz="2800" dirty="0"/>
              <a:t>Alternative Modeling Approaches in Spatial Ecology</a:t>
            </a:r>
          </a:p>
        </p:txBody>
      </p:sp>
      <p:sp>
        <p:nvSpPr>
          <p:cNvPr id="3" name="Subtitle 2"/>
          <p:cNvSpPr>
            <a:spLocks noGrp="1"/>
          </p:cNvSpPr>
          <p:nvPr>
            <p:ph type="subTitle" idx="1"/>
          </p:nvPr>
        </p:nvSpPr>
        <p:spPr>
          <a:xfrm>
            <a:off x="497544" y="1156532"/>
            <a:ext cx="8432054" cy="5442861"/>
          </a:xfrm>
        </p:spPr>
        <p:txBody>
          <a:bodyPr>
            <a:normAutofit fontScale="92500" lnSpcReduction="20000"/>
          </a:bodyPr>
          <a:lstStyle/>
          <a:p>
            <a:pPr marL="514350" indent="-514350" algn="l">
              <a:buFont typeface="+mj-lt"/>
              <a:buAutoNum type="arabicPeriod"/>
            </a:pPr>
            <a:r>
              <a:rPr lang="en-US" sz="2000" dirty="0">
                <a:solidFill>
                  <a:schemeClr val="tx1"/>
                </a:solidFill>
              </a:rPr>
              <a:t>Non-spatial – ODE (spatially-implicit)</a:t>
            </a:r>
          </a:p>
          <a:p>
            <a:pPr marL="514350" indent="-514350" algn="l">
              <a:buFont typeface="+mj-lt"/>
              <a:buAutoNum type="arabicPeriod"/>
            </a:pPr>
            <a:r>
              <a:rPr lang="en-US" sz="2000" dirty="0">
                <a:solidFill>
                  <a:schemeClr val="tx1"/>
                </a:solidFill>
              </a:rPr>
              <a:t>Discrete space</a:t>
            </a:r>
          </a:p>
          <a:p>
            <a:pPr marL="971550" lvl="1" indent="-514350" algn="l">
              <a:buFont typeface="Arial"/>
              <a:buChar char="•"/>
            </a:pPr>
            <a:r>
              <a:rPr lang="en-US" sz="1600" dirty="0">
                <a:solidFill>
                  <a:schemeClr val="tx1"/>
                </a:solidFill>
              </a:rPr>
              <a:t>Metapopulation (</a:t>
            </a:r>
            <a:r>
              <a:rPr lang="en-US" sz="1600" dirty="0" err="1">
                <a:solidFill>
                  <a:schemeClr val="tx1"/>
                </a:solidFill>
              </a:rPr>
              <a:t>Levins</a:t>
            </a:r>
            <a:r>
              <a:rPr lang="en-US" sz="1600" dirty="0">
                <a:solidFill>
                  <a:schemeClr val="tx1"/>
                </a:solidFill>
              </a:rPr>
              <a:t>) – p(t) = fraction of occupied patches</a:t>
            </a:r>
          </a:p>
          <a:p>
            <a:pPr marL="971550" lvl="1" indent="-514350" algn="l">
              <a:buFont typeface="Arial"/>
              <a:buChar char="•"/>
            </a:pPr>
            <a:r>
              <a:rPr lang="en-US" sz="1600" dirty="0">
                <a:solidFill>
                  <a:schemeClr val="tx1"/>
                </a:solidFill>
              </a:rPr>
              <a:t>Patch models – Ni(t) = pop density in patch </a:t>
            </a:r>
            <a:r>
              <a:rPr lang="en-US" sz="1600" dirty="0" err="1">
                <a:solidFill>
                  <a:schemeClr val="tx1"/>
                </a:solidFill>
              </a:rPr>
              <a:t>i</a:t>
            </a:r>
            <a:r>
              <a:rPr lang="en-US" sz="1600" dirty="0">
                <a:solidFill>
                  <a:schemeClr val="tx1"/>
                </a:solidFill>
              </a:rPr>
              <a:t> with no dependence on spatial arrangement of patches</a:t>
            </a:r>
          </a:p>
          <a:p>
            <a:pPr marL="971550" lvl="1" indent="-514350" algn="l">
              <a:buFont typeface="Arial"/>
              <a:buChar char="•"/>
            </a:pPr>
            <a:r>
              <a:rPr lang="en-US" sz="1600" dirty="0">
                <a:solidFill>
                  <a:schemeClr val="tx1"/>
                </a:solidFill>
              </a:rPr>
              <a:t> Spatially-explicit patch models – Ni(t) depend on spatial arrangement of patches</a:t>
            </a:r>
          </a:p>
          <a:p>
            <a:pPr marL="514350" indent="-514350" algn="l">
              <a:buFont typeface="+mj-lt"/>
              <a:buAutoNum type="arabicPeriod"/>
            </a:pPr>
            <a:r>
              <a:rPr lang="en-US" sz="2000" dirty="0">
                <a:solidFill>
                  <a:schemeClr val="tx1"/>
                </a:solidFill>
              </a:rPr>
              <a:t>Continuous space</a:t>
            </a:r>
          </a:p>
          <a:p>
            <a:pPr marL="971550" lvl="1" indent="-514350" algn="l">
              <a:buFont typeface="Arial"/>
              <a:buChar char="•"/>
            </a:pPr>
            <a:r>
              <a:rPr lang="en-US" sz="1600" dirty="0">
                <a:solidFill>
                  <a:schemeClr val="tx1"/>
                </a:solidFill>
              </a:rPr>
              <a:t>Continuous time - PDE – reaction diffusion etc. </a:t>
            </a:r>
          </a:p>
          <a:p>
            <a:pPr marL="971550" lvl="1" indent="-514350" algn="l">
              <a:buFont typeface="Arial"/>
              <a:buChar char="•"/>
            </a:pPr>
            <a:r>
              <a:rPr lang="en-US" sz="1600" dirty="0">
                <a:solidFill>
                  <a:schemeClr val="tx1"/>
                </a:solidFill>
              </a:rPr>
              <a:t>Discrete time - </a:t>
            </a:r>
            <a:r>
              <a:rPr lang="en-US" sz="1600" dirty="0" err="1">
                <a:solidFill>
                  <a:schemeClr val="tx1"/>
                </a:solidFill>
              </a:rPr>
              <a:t>Integrodifference</a:t>
            </a:r>
            <a:r>
              <a:rPr lang="en-US" sz="1600" dirty="0">
                <a:solidFill>
                  <a:schemeClr val="tx1"/>
                </a:solidFill>
              </a:rPr>
              <a:t> equation</a:t>
            </a:r>
          </a:p>
          <a:p>
            <a:pPr marL="514350" indent="-514350" algn="l">
              <a:buFont typeface="+mj-lt"/>
              <a:buAutoNum type="arabicPeriod"/>
            </a:pPr>
            <a:r>
              <a:rPr lang="en-US" sz="2000" dirty="0">
                <a:solidFill>
                  <a:schemeClr val="tx1"/>
                </a:solidFill>
              </a:rPr>
              <a:t>ABM –agent-based models – account for behaviors at individual level and associated interactions</a:t>
            </a:r>
          </a:p>
          <a:p>
            <a:pPr marL="514350" indent="-514350" algn="l">
              <a:buFont typeface="+mj-lt"/>
              <a:buAutoNum type="arabicPeriod"/>
            </a:pPr>
            <a:r>
              <a:rPr lang="en-US" sz="2000" dirty="0">
                <a:solidFill>
                  <a:schemeClr val="tx1"/>
                </a:solidFill>
              </a:rPr>
              <a:t>Cellular automata – consider general patterns of simple rules that depend upon local and neighboring states – usually discrete in space and time</a:t>
            </a:r>
          </a:p>
          <a:p>
            <a:pPr marL="514350" indent="-514350" algn="l">
              <a:buFont typeface="+mj-lt"/>
              <a:buAutoNum type="arabicPeriod"/>
            </a:pPr>
            <a:r>
              <a:rPr lang="en-US" sz="2000" dirty="0">
                <a:solidFill>
                  <a:schemeClr val="tx1"/>
                </a:solidFill>
              </a:rPr>
              <a:t>Interacting particle systems – a continuous-time Markov process that deals with rates of transition of particles on a lattice that interact</a:t>
            </a:r>
          </a:p>
          <a:p>
            <a:pPr marL="514350" indent="-514350" algn="l">
              <a:buFont typeface="+mj-lt"/>
              <a:buAutoNum type="arabicPeriod"/>
            </a:pPr>
            <a:endParaRPr lang="en-US" sz="2000" dirty="0">
              <a:solidFill>
                <a:schemeClr val="tx1"/>
              </a:solidFill>
            </a:endParaRPr>
          </a:p>
          <a:p>
            <a:pPr algn="l"/>
            <a:r>
              <a:rPr lang="en-US" sz="2000" dirty="0">
                <a:solidFill>
                  <a:schemeClr val="tx1"/>
                </a:solidFill>
              </a:rPr>
              <a:t>Stochastic versions of all above exist (if not already stochastic) and there are a variety of simulation tools which implement some of the above. </a:t>
            </a:r>
          </a:p>
          <a:p>
            <a:pPr algn="l"/>
            <a:endParaRPr lang="en-US" sz="2000" dirty="0">
              <a:solidFill>
                <a:schemeClr val="tx1"/>
              </a:solidFill>
            </a:endParaRPr>
          </a:p>
          <a:p>
            <a:pPr algn="l"/>
            <a:r>
              <a:rPr lang="en-US" sz="2000" dirty="0">
                <a:solidFill>
                  <a:schemeClr val="tx1"/>
                </a:solidFill>
              </a:rPr>
              <a:t>Optimal control theory has been developed for some but not all of above</a:t>
            </a:r>
          </a:p>
          <a:p>
            <a:pPr algn="l"/>
            <a:endParaRPr lang="en-US" sz="2000" dirty="0">
              <a:solidFill>
                <a:schemeClr val="tx1"/>
              </a:solidFill>
            </a:endParaRPr>
          </a:p>
        </p:txBody>
      </p:sp>
    </p:spTree>
    <p:extLst>
      <p:ext uri="{BB962C8B-B14F-4D97-AF65-F5344CB8AC3E}">
        <p14:creationId xmlns:p14="http://schemas.microsoft.com/office/powerpoint/2010/main" val="140933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1" nodeType="clickEffect">
                                  <p:stCondLst>
                                    <p:cond delay="0"/>
                                  </p:stCondLst>
                                  <p:childTnLst>
                                    <p:set>
                                      <p:cBhvr>
                                        <p:cTn id="4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1" nodeType="clickEffect">
                                  <p:stCondLst>
                                    <p:cond delay="0"/>
                                  </p:stCondLst>
                                  <p:childTnLst>
                                    <p:set>
                                      <p:cBhvr>
                                        <p:cTn id="52" dur="1" fill="hold">
                                          <p:stCondLst>
                                            <p:cond delay="0"/>
                                          </p:stCondLst>
                                        </p:cTn>
                                        <p:tgtEl>
                                          <p:spTgt spid="3">
                                            <p:txEl>
                                              <p:pRg st="1" end="1"/>
                                            </p:txEl>
                                          </p:spTgt>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3">
                                            <p:txEl>
                                              <p:pRg st="2" end="2"/>
                                            </p:txEl>
                                          </p:spTgt>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3">
                                            <p:txEl>
                                              <p:pRg st="3" end="3"/>
                                            </p:txEl>
                                          </p:spTgt>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3">
                                            <p:txEl>
                                              <p:pRg st="6" end="6"/>
                                            </p:txEl>
                                          </p:spTgt>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1" nodeType="clickEffect">
                                  <p:stCondLst>
                                    <p:cond delay="0"/>
                                  </p:stCondLst>
                                  <p:childTnLst>
                                    <p:set>
                                      <p:cBhvr>
                                        <p:cTn id="7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1"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1" nodeType="clickEffect">
                                  <p:stCondLst>
                                    <p:cond delay="0"/>
                                  </p:stCondLst>
                                  <p:childTnLst>
                                    <p:set>
                                      <p:cBhvr>
                                        <p:cTn id="7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1" nodeType="clickEffect">
                                  <p:stCondLst>
                                    <p:cond delay="0"/>
                                  </p:stCondLst>
                                  <p:childTnLst>
                                    <p:set>
                                      <p:cBhvr>
                                        <p:cTn id="8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1" nodeType="clickEffect">
                                  <p:stCondLst>
                                    <p:cond delay="0"/>
                                  </p:stCondLst>
                                  <p:childTnLst>
                                    <p:set>
                                      <p:cBhvr>
                                        <p:cTn id="8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6730"/>
            <a:ext cx="7772400" cy="1470025"/>
          </a:xfrm>
        </p:spPr>
        <p:txBody>
          <a:bodyPr>
            <a:normAutofit/>
          </a:bodyPr>
          <a:lstStyle/>
          <a:p>
            <a:r>
              <a:rPr lang="en-US" sz="2800" dirty="0"/>
              <a:t>Basics of Integrodifference Equations</a:t>
            </a:r>
          </a:p>
        </p:txBody>
      </p:sp>
      <p:sp>
        <p:nvSpPr>
          <p:cNvPr id="3" name="Subtitle 2"/>
          <p:cNvSpPr>
            <a:spLocks noGrp="1"/>
          </p:cNvSpPr>
          <p:nvPr>
            <p:ph type="subTitle" idx="1"/>
          </p:nvPr>
        </p:nvSpPr>
        <p:spPr>
          <a:xfrm>
            <a:off x="497544" y="2534886"/>
            <a:ext cx="8432054" cy="1902354"/>
          </a:xfrm>
        </p:spPr>
        <p:txBody>
          <a:bodyPr>
            <a:normAutofit/>
          </a:bodyPr>
          <a:lstStyle/>
          <a:p>
            <a:pPr algn="l"/>
            <a:r>
              <a:rPr lang="en-US" sz="2000" b="1" dirty="0">
                <a:solidFill>
                  <a:schemeClr val="tx1"/>
                </a:solidFill>
              </a:rPr>
              <a:t>Objective</a:t>
            </a:r>
            <a:r>
              <a:rPr lang="en-US" sz="2000" dirty="0">
                <a:solidFill>
                  <a:schemeClr val="tx1"/>
                </a:solidFill>
              </a:rPr>
              <a:t> is to deal with populations/communities with distinct growth and dispersal phases (e.g. annual plants). The method is non-local and treats time as discrete, space as continuous, and state variables as continuous.</a:t>
            </a:r>
          </a:p>
          <a:p>
            <a:pPr algn="l"/>
            <a:endParaRPr lang="en-US" sz="2000" dirty="0">
              <a:solidFill>
                <a:schemeClr val="tx1"/>
              </a:solidFill>
            </a:endParaRPr>
          </a:p>
          <a:p>
            <a:pPr algn="l"/>
            <a:r>
              <a:rPr lang="en-US" sz="2000" dirty="0">
                <a:solidFill>
                  <a:schemeClr val="tx1"/>
                </a:solidFill>
              </a:rPr>
              <a:t>General 1-d single, unstructured population model is </a:t>
            </a:r>
          </a:p>
        </p:txBody>
      </p:sp>
      <p:pic>
        <p:nvPicPr>
          <p:cNvPr id="5" name="Picture 4" descr="Text, letter&#10;&#10;Description automatically generated">
            <a:extLst>
              <a:ext uri="{FF2B5EF4-FFF2-40B4-BE49-F238E27FC236}">
                <a16:creationId xmlns:a16="http://schemas.microsoft.com/office/drawing/2014/main" id="{CEE0FDD4-BAC8-634E-926D-8CFDFE92DFD8}"/>
              </a:ext>
            </a:extLst>
          </p:cNvPr>
          <p:cNvPicPr>
            <a:picLocks noChangeAspect="1"/>
          </p:cNvPicPr>
          <p:nvPr/>
        </p:nvPicPr>
        <p:blipFill>
          <a:blip r:embed="rId2"/>
          <a:stretch>
            <a:fillRect/>
          </a:stretch>
        </p:blipFill>
        <p:spPr>
          <a:xfrm>
            <a:off x="2184400" y="4294414"/>
            <a:ext cx="4775200" cy="990600"/>
          </a:xfrm>
          <a:prstGeom prst="rect">
            <a:avLst/>
          </a:prstGeom>
        </p:spPr>
      </p:pic>
      <p:sp>
        <p:nvSpPr>
          <p:cNvPr id="6" name="Subtitle 2">
            <a:extLst>
              <a:ext uri="{FF2B5EF4-FFF2-40B4-BE49-F238E27FC236}">
                <a16:creationId xmlns:a16="http://schemas.microsoft.com/office/drawing/2014/main" id="{13A966E8-AD8C-4F46-A644-ED19660B8BE3}"/>
              </a:ext>
            </a:extLst>
          </p:cNvPr>
          <p:cNvSpPr txBox="1">
            <a:spLocks/>
          </p:cNvSpPr>
          <p:nvPr/>
        </p:nvSpPr>
        <p:spPr>
          <a:xfrm>
            <a:off x="497544" y="5392546"/>
            <a:ext cx="8432054" cy="1205667"/>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000" dirty="0">
                <a:solidFill>
                  <a:schemeClr val="tx1"/>
                </a:solidFill>
              </a:rPr>
              <a:t>Here the population density is </a:t>
            </a:r>
            <a:r>
              <a:rPr lang="en-US" sz="2000" dirty="0" err="1">
                <a:solidFill>
                  <a:schemeClr val="tx1"/>
                </a:solidFill>
              </a:rPr>
              <a:t>n</a:t>
            </a:r>
            <a:r>
              <a:rPr lang="en-US" sz="2000" baseline="-25000" dirty="0" err="1">
                <a:solidFill>
                  <a:schemeClr val="tx1"/>
                </a:solidFill>
              </a:rPr>
              <a:t>t</a:t>
            </a:r>
            <a:r>
              <a:rPr lang="en-US" sz="2000" dirty="0">
                <a:solidFill>
                  <a:schemeClr val="tx1"/>
                </a:solidFill>
              </a:rPr>
              <a:t>(x) and the population within a time step first grows according to the f( ) function and then spreads due to the dispersal kernel k( , ).</a:t>
            </a:r>
          </a:p>
        </p:txBody>
      </p:sp>
      <p:sp>
        <p:nvSpPr>
          <p:cNvPr id="7" name="Subtitle 2">
            <a:extLst>
              <a:ext uri="{FF2B5EF4-FFF2-40B4-BE49-F238E27FC236}">
                <a16:creationId xmlns:a16="http://schemas.microsoft.com/office/drawing/2014/main" id="{0AAEFCE1-3BD8-1349-BD96-1E8F982D2D1A}"/>
              </a:ext>
            </a:extLst>
          </p:cNvPr>
          <p:cNvSpPr txBox="1">
            <a:spLocks/>
          </p:cNvSpPr>
          <p:nvPr/>
        </p:nvSpPr>
        <p:spPr>
          <a:xfrm>
            <a:off x="497544" y="1052289"/>
            <a:ext cx="8432054" cy="1205667"/>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000" dirty="0">
                <a:solidFill>
                  <a:schemeClr val="tx1"/>
                </a:solidFill>
              </a:rPr>
              <a:t>Note that the remarks here are taken heavily from Mark </a:t>
            </a:r>
            <a:r>
              <a:rPr lang="en-US" sz="2000" dirty="0" err="1">
                <a:solidFill>
                  <a:schemeClr val="tx1"/>
                </a:solidFill>
              </a:rPr>
              <a:t>Kot</a:t>
            </a:r>
            <a:r>
              <a:rPr lang="en-US" sz="2000" dirty="0">
                <a:solidFill>
                  <a:schemeClr val="tx1"/>
                </a:solidFill>
              </a:rPr>
              <a:t>, Mark Lewis and Michael Neubert. 2012. Integrodifference Equations, in Encyclopedia of Theoretical Ecology (Alan Hastings and Louis J. Gross (eds.) University of California Press</a:t>
            </a:r>
          </a:p>
          <a:p>
            <a:pPr algn="l"/>
            <a:endParaRPr lang="en-US" sz="2000" dirty="0">
              <a:solidFill>
                <a:schemeClr val="tx1"/>
              </a:solidFill>
            </a:endParaRPr>
          </a:p>
        </p:txBody>
      </p:sp>
    </p:spTree>
    <p:extLst>
      <p:ext uri="{BB962C8B-B14F-4D97-AF65-F5344CB8AC3E}">
        <p14:creationId xmlns:p14="http://schemas.microsoft.com/office/powerpoint/2010/main" val="796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6" grpId="0" build="p"/>
      <p:bldP spid="6" grpId="1" build="p"/>
      <p:bldP spid="7" grpId="0" build="p"/>
      <p:bldP spid="7" grpI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6730"/>
            <a:ext cx="7772400" cy="1470025"/>
          </a:xfrm>
        </p:spPr>
        <p:txBody>
          <a:bodyPr>
            <a:normAutofit/>
          </a:bodyPr>
          <a:lstStyle/>
          <a:p>
            <a:r>
              <a:rPr lang="en-US" sz="2800" dirty="0"/>
              <a:t>Basics of Integrodifference Equations</a:t>
            </a:r>
          </a:p>
        </p:txBody>
      </p:sp>
      <p:sp>
        <p:nvSpPr>
          <p:cNvPr id="3" name="Subtitle 2"/>
          <p:cNvSpPr>
            <a:spLocks noGrp="1"/>
          </p:cNvSpPr>
          <p:nvPr>
            <p:ph type="subTitle" idx="1"/>
          </p:nvPr>
        </p:nvSpPr>
        <p:spPr>
          <a:xfrm>
            <a:off x="355973" y="953652"/>
            <a:ext cx="8432054" cy="552524"/>
          </a:xfrm>
        </p:spPr>
        <p:txBody>
          <a:bodyPr>
            <a:normAutofit/>
          </a:bodyPr>
          <a:lstStyle/>
          <a:p>
            <a:pPr algn="l"/>
            <a:r>
              <a:rPr lang="en-US" sz="2000" dirty="0">
                <a:solidFill>
                  <a:schemeClr val="tx1"/>
                </a:solidFill>
              </a:rPr>
              <a:t>The conceptual structure for the 1-d case is</a:t>
            </a:r>
          </a:p>
        </p:txBody>
      </p:sp>
      <p:sp>
        <p:nvSpPr>
          <p:cNvPr id="6" name="Subtitle 2">
            <a:extLst>
              <a:ext uri="{FF2B5EF4-FFF2-40B4-BE49-F238E27FC236}">
                <a16:creationId xmlns:a16="http://schemas.microsoft.com/office/drawing/2014/main" id="{13A966E8-AD8C-4F46-A644-ED19660B8BE3}"/>
              </a:ext>
            </a:extLst>
          </p:cNvPr>
          <p:cNvSpPr txBox="1">
            <a:spLocks/>
          </p:cNvSpPr>
          <p:nvPr/>
        </p:nvSpPr>
        <p:spPr>
          <a:xfrm>
            <a:off x="497544" y="4563762"/>
            <a:ext cx="8432054" cy="715810"/>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2000" dirty="0">
                <a:solidFill>
                  <a:schemeClr val="tx1"/>
                </a:solidFill>
              </a:rPr>
              <a:t>And in the case of dispersal based on distance not explicit location the model becomes a convolution</a:t>
            </a:r>
          </a:p>
        </p:txBody>
      </p:sp>
      <p:pic>
        <p:nvPicPr>
          <p:cNvPr id="7" name="Picture 6" descr="Diagram, schematic&#10;&#10;Description automatically generated">
            <a:extLst>
              <a:ext uri="{FF2B5EF4-FFF2-40B4-BE49-F238E27FC236}">
                <a16:creationId xmlns:a16="http://schemas.microsoft.com/office/drawing/2014/main" id="{5E968934-38BC-8B4D-851C-F59679126207}"/>
              </a:ext>
            </a:extLst>
          </p:cNvPr>
          <p:cNvPicPr>
            <a:picLocks noChangeAspect="1"/>
          </p:cNvPicPr>
          <p:nvPr/>
        </p:nvPicPr>
        <p:blipFill>
          <a:blip r:embed="rId2"/>
          <a:stretch>
            <a:fillRect/>
          </a:stretch>
        </p:blipFill>
        <p:spPr>
          <a:xfrm>
            <a:off x="2318658" y="1303295"/>
            <a:ext cx="4074885" cy="3137122"/>
          </a:xfrm>
          <a:prstGeom prst="rect">
            <a:avLst/>
          </a:prstGeom>
        </p:spPr>
      </p:pic>
      <p:pic>
        <p:nvPicPr>
          <p:cNvPr id="9" name="Picture 8" descr="Text, letter&#10;&#10;Description automatically generated">
            <a:extLst>
              <a:ext uri="{FF2B5EF4-FFF2-40B4-BE49-F238E27FC236}">
                <a16:creationId xmlns:a16="http://schemas.microsoft.com/office/drawing/2014/main" id="{294D537E-C91E-EA4F-A38D-27D22684860C}"/>
              </a:ext>
            </a:extLst>
          </p:cNvPr>
          <p:cNvPicPr>
            <a:picLocks noChangeAspect="1"/>
          </p:cNvPicPr>
          <p:nvPr/>
        </p:nvPicPr>
        <p:blipFill>
          <a:blip r:embed="rId3"/>
          <a:stretch>
            <a:fillRect/>
          </a:stretch>
        </p:blipFill>
        <p:spPr>
          <a:xfrm>
            <a:off x="1644650" y="5335630"/>
            <a:ext cx="5092700" cy="1003300"/>
          </a:xfrm>
          <a:prstGeom prst="rect">
            <a:avLst/>
          </a:prstGeom>
        </p:spPr>
      </p:pic>
    </p:spTree>
    <p:extLst>
      <p:ext uri="{BB962C8B-B14F-4D97-AF65-F5344CB8AC3E}">
        <p14:creationId xmlns:p14="http://schemas.microsoft.com/office/powerpoint/2010/main" val="4025361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6" grpId="0" build="p"/>
      <p:bldP spid="6" grpI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6730"/>
            <a:ext cx="7772400" cy="1470025"/>
          </a:xfrm>
        </p:spPr>
        <p:txBody>
          <a:bodyPr>
            <a:normAutofit/>
          </a:bodyPr>
          <a:lstStyle/>
          <a:p>
            <a:r>
              <a:rPr lang="en-US" sz="2800" dirty="0"/>
              <a:t>Basics of Integrodifference Equations</a:t>
            </a:r>
          </a:p>
        </p:txBody>
      </p:sp>
      <p:sp>
        <p:nvSpPr>
          <p:cNvPr id="3" name="Subtitle 2"/>
          <p:cNvSpPr>
            <a:spLocks noGrp="1"/>
          </p:cNvSpPr>
          <p:nvPr>
            <p:ph type="subTitle" idx="1"/>
          </p:nvPr>
        </p:nvSpPr>
        <p:spPr>
          <a:xfrm>
            <a:off x="355973" y="953652"/>
            <a:ext cx="8432054" cy="552524"/>
          </a:xfrm>
        </p:spPr>
        <p:txBody>
          <a:bodyPr>
            <a:normAutofit/>
          </a:bodyPr>
          <a:lstStyle/>
          <a:p>
            <a:pPr algn="l"/>
            <a:r>
              <a:rPr lang="en-US" sz="2000" dirty="0">
                <a:solidFill>
                  <a:schemeClr val="tx1"/>
                </a:solidFill>
              </a:rPr>
              <a:t>There are many possible dispersal kernels</a:t>
            </a:r>
          </a:p>
        </p:txBody>
      </p:sp>
      <p:sp>
        <p:nvSpPr>
          <p:cNvPr id="6" name="Subtitle 2">
            <a:extLst>
              <a:ext uri="{FF2B5EF4-FFF2-40B4-BE49-F238E27FC236}">
                <a16:creationId xmlns:a16="http://schemas.microsoft.com/office/drawing/2014/main" id="{13A966E8-AD8C-4F46-A644-ED19660B8BE3}"/>
              </a:ext>
            </a:extLst>
          </p:cNvPr>
          <p:cNvSpPr txBox="1">
            <a:spLocks/>
          </p:cNvSpPr>
          <p:nvPr/>
        </p:nvSpPr>
        <p:spPr>
          <a:xfrm>
            <a:off x="443115" y="5140742"/>
            <a:ext cx="8432054" cy="715810"/>
          </a:xfrm>
          <a:prstGeom prst="rect">
            <a:avLst/>
          </a:prstGeom>
        </p:spPr>
        <p:txBody>
          <a:bodyPr vert="horz" lIns="91440" tIns="45720" rIns="91440" bIns="45720" rtlCol="0">
            <a:no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r>
              <a:rPr lang="en-US" sz="1800" dirty="0">
                <a:solidFill>
                  <a:schemeClr val="tx1"/>
                </a:solidFill>
              </a:rPr>
              <a:t>And these can be estimated from seed-shadow data, spore collectors, marked recapture data but are also typically just assumed based upon some understanding of the dispersal nature of the populations (e.g. winged seeds are different from nuts). There are also ways to incorporate directed dispersal due to wind, currents, etc.</a:t>
            </a:r>
          </a:p>
        </p:txBody>
      </p:sp>
      <p:pic>
        <p:nvPicPr>
          <p:cNvPr id="5" name="Picture 4" descr="A picture containing text, linedrawing&#10;&#10;Description automatically generated">
            <a:extLst>
              <a:ext uri="{FF2B5EF4-FFF2-40B4-BE49-F238E27FC236}">
                <a16:creationId xmlns:a16="http://schemas.microsoft.com/office/drawing/2014/main" id="{D517970A-03A5-9C48-B451-5A1C44F9AA98}"/>
              </a:ext>
            </a:extLst>
          </p:cNvPr>
          <p:cNvPicPr>
            <a:picLocks noChangeAspect="1"/>
          </p:cNvPicPr>
          <p:nvPr/>
        </p:nvPicPr>
        <p:blipFill>
          <a:blip r:embed="rId2"/>
          <a:stretch>
            <a:fillRect/>
          </a:stretch>
        </p:blipFill>
        <p:spPr>
          <a:xfrm>
            <a:off x="2059413" y="1359353"/>
            <a:ext cx="4263174" cy="3407845"/>
          </a:xfrm>
          <a:prstGeom prst="rect">
            <a:avLst/>
          </a:prstGeom>
        </p:spPr>
      </p:pic>
    </p:spTree>
    <p:extLst>
      <p:ext uri="{BB962C8B-B14F-4D97-AF65-F5344CB8AC3E}">
        <p14:creationId xmlns:p14="http://schemas.microsoft.com/office/powerpoint/2010/main" val="947198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6" grpId="0" build="p"/>
      <p:bldP spid="6"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1158"/>
            <a:ext cx="7772400" cy="1470025"/>
          </a:xfrm>
        </p:spPr>
        <p:txBody>
          <a:bodyPr>
            <a:normAutofit/>
          </a:bodyPr>
          <a:lstStyle/>
          <a:p>
            <a:r>
              <a:rPr lang="en-US" sz="2800" dirty="0"/>
              <a:t>Basics of Integrodifference Equations</a:t>
            </a:r>
          </a:p>
        </p:txBody>
      </p:sp>
      <p:sp>
        <p:nvSpPr>
          <p:cNvPr id="3" name="Subtitle 2"/>
          <p:cNvSpPr>
            <a:spLocks noGrp="1"/>
          </p:cNvSpPr>
          <p:nvPr>
            <p:ph type="subTitle" idx="1"/>
          </p:nvPr>
        </p:nvSpPr>
        <p:spPr>
          <a:xfrm>
            <a:off x="355973" y="855681"/>
            <a:ext cx="8432054" cy="552524"/>
          </a:xfrm>
        </p:spPr>
        <p:txBody>
          <a:bodyPr>
            <a:noAutofit/>
          </a:bodyPr>
          <a:lstStyle/>
          <a:p>
            <a:pPr algn="l"/>
            <a:r>
              <a:rPr lang="en-US" sz="2000" dirty="0">
                <a:solidFill>
                  <a:schemeClr val="tx1"/>
                </a:solidFill>
              </a:rPr>
              <a:t>The </a:t>
            </a:r>
            <a:r>
              <a:rPr lang="en-US" sz="2000" b="1" dirty="0">
                <a:solidFill>
                  <a:schemeClr val="tx1"/>
                </a:solidFill>
              </a:rPr>
              <a:t>key questions </a:t>
            </a:r>
            <a:r>
              <a:rPr lang="en-US" sz="2000" dirty="0">
                <a:solidFill>
                  <a:schemeClr val="tx1"/>
                </a:solidFill>
              </a:rPr>
              <a:t>addressed by IDEs are similar to those for much of the theoretical work in spatial population modeling:</a:t>
            </a:r>
          </a:p>
          <a:p>
            <a:pPr marL="342900" indent="-342900" algn="l">
              <a:buFont typeface="Arial" panose="020B0604020202020204" pitchFamily="34" charset="0"/>
              <a:buChar char="•"/>
            </a:pPr>
            <a:r>
              <a:rPr lang="en-US" sz="2000" dirty="0">
                <a:solidFill>
                  <a:schemeClr val="tx1"/>
                </a:solidFill>
              </a:rPr>
              <a:t>What spatial factors affect population persistence? Is there a critical patch size that allows a population to persist?</a:t>
            </a:r>
          </a:p>
          <a:p>
            <a:pPr marL="342900" indent="-342900" algn="l">
              <a:buFont typeface="Arial" panose="020B0604020202020204" pitchFamily="34" charset="0"/>
              <a:buChar char="•"/>
            </a:pPr>
            <a:r>
              <a:rPr lang="en-US" sz="2000" dirty="0">
                <a:solidFill>
                  <a:schemeClr val="tx1"/>
                </a:solidFill>
              </a:rPr>
              <a:t>How does a population respond to changing underlying environmental conditions? Under what circumstances can the range of a population shift quickly enough that it can spatially track a changing environmental?</a:t>
            </a:r>
          </a:p>
          <a:p>
            <a:pPr marL="342900" indent="-342900" algn="l">
              <a:buFont typeface="Arial" panose="020B0604020202020204" pitchFamily="34" charset="0"/>
              <a:buChar char="•"/>
            </a:pPr>
            <a:r>
              <a:rPr lang="en-US" sz="2000" dirty="0">
                <a:solidFill>
                  <a:schemeClr val="tx1"/>
                </a:solidFill>
              </a:rPr>
              <a:t>How rapidly does a potentially invasive population spread? This can involve estimating wave speeds. </a:t>
            </a:r>
          </a:p>
          <a:p>
            <a:pPr marL="342900" indent="-342900" algn="l">
              <a:buFont typeface="Arial" panose="020B0604020202020204" pitchFamily="34" charset="0"/>
              <a:buChar char="•"/>
            </a:pPr>
            <a:r>
              <a:rPr lang="en-US" sz="2000" dirty="0">
                <a:solidFill>
                  <a:schemeClr val="tx1"/>
                </a:solidFill>
              </a:rPr>
              <a:t>What types of spatial patterns can arise in the system? Can dispersal of different interacting species destabilize what would otherwise be a stable spatial pattern?</a:t>
            </a:r>
          </a:p>
          <a:p>
            <a:pPr marL="342900" indent="-342900" algn="l">
              <a:buFont typeface="Arial" panose="020B0604020202020204" pitchFamily="34" charset="0"/>
              <a:buChar char="•"/>
            </a:pPr>
            <a:r>
              <a:rPr lang="en-US" sz="2000" dirty="0">
                <a:solidFill>
                  <a:schemeClr val="tx1"/>
                </a:solidFill>
              </a:rPr>
              <a:t>How does age/stage/physiological structure interact with dispersal to affect population persistence or spatial structure? If the stage of an individual affects growth or dispersal how does this affect long-term persistence? </a:t>
            </a:r>
          </a:p>
          <a:p>
            <a:pPr marL="342900" indent="-342900" algn="l">
              <a:buFont typeface="Arial" panose="020B0604020202020204" pitchFamily="34" charset="0"/>
              <a:buChar char="•"/>
            </a:pPr>
            <a:r>
              <a:rPr lang="en-US" sz="2000" dirty="0">
                <a:solidFill>
                  <a:schemeClr val="tx1"/>
                </a:solidFill>
              </a:rPr>
              <a:t>How does the nature of the spatial domain, boundary and initial conditions affect the above?</a:t>
            </a:r>
          </a:p>
          <a:p>
            <a:pPr algn="l"/>
            <a:r>
              <a:rPr lang="en-US" sz="2000" dirty="0">
                <a:solidFill>
                  <a:schemeClr val="tx1"/>
                </a:solidFill>
              </a:rPr>
              <a:t> </a:t>
            </a:r>
          </a:p>
        </p:txBody>
      </p:sp>
    </p:spTree>
    <p:extLst>
      <p:ext uri="{BB962C8B-B14F-4D97-AF65-F5344CB8AC3E}">
        <p14:creationId xmlns:p14="http://schemas.microsoft.com/office/powerpoint/2010/main" val="4142871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1" nodeType="click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1"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childTnLst>
                                    <p:set>
                                      <p:cBhvr>
                                        <p:cTn id="5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1" nodeType="click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3115" y="-208815"/>
            <a:ext cx="7772400" cy="1470025"/>
          </a:xfrm>
        </p:spPr>
        <p:txBody>
          <a:bodyPr>
            <a:normAutofit/>
          </a:bodyPr>
          <a:lstStyle/>
          <a:p>
            <a:r>
              <a:rPr lang="en-US" sz="2800" dirty="0"/>
              <a:t>Topics in the text</a:t>
            </a:r>
          </a:p>
        </p:txBody>
      </p:sp>
      <p:pic>
        <p:nvPicPr>
          <p:cNvPr id="9" name="Picture 8" descr="Table&#10;&#10;Description automatically generated">
            <a:extLst>
              <a:ext uri="{FF2B5EF4-FFF2-40B4-BE49-F238E27FC236}">
                <a16:creationId xmlns:a16="http://schemas.microsoft.com/office/drawing/2014/main" id="{D66946A5-4BAA-7E49-8F20-C6524245B233}"/>
              </a:ext>
            </a:extLst>
          </p:cNvPr>
          <p:cNvPicPr>
            <a:picLocks noChangeAspect="1"/>
          </p:cNvPicPr>
          <p:nvPr/>
        </p:nvPicPr>
        <p:blipFill>
          <a:blip r:embed="rId2"/>
          <a:stretch>
            <a:fillRect/>
          </a:stretch>
        </p:blipFill>
        <p:spPr>
          <a:xfrm>
            <a:off x="315686" y="994287"/>
            <a:ext cx="4494212" cy="4165542"/>
          </a:xfrm>
          <a:prstGeom prst="rect">
            <a:avLst/>
          </a:prstGeom>
        </p:spPr>
      </p:pic>
      <p:pic>
        <p:nvPicPr>
          <p:cNvPr id="11" name="Picture 10" descr="Table&#10;&#10;Description automatically generated">
            <a:extLst>
              <a:ext uri="{FF2B5EF4-FFF2-40B4-BE49-F238E27FC236}">
                <a16:creationId xmlns:a16="http://schemas.microsoft.com/office/drawing/2014/main" id="{D2B888AD-839C-8F45-8D4F-C240CFB74730}"/>
              </a:ext>
            </a:extLst>
          </p:cNvPr>
          <p:cNvPicPr>
            <a:picLocks noChangeAspect="1"/>
          </p:cNvPicPr>
          <p:nvPr/>
        </p:nvPicPr>
        <p:blipFill>
          <a:blip r:embed="rId3"/>
          <a:stretch>
            <a:fillRect/>
          </a:stretch>
        </p:blipFill>
        <p:spPr>
          <a:xfrm>
            <a:off x="4886578" y="1261210"/>
            <a:ext cx="4159451" cy="4542469"/>
          </a:xfrm>
          <a:prstGeom prst="rect">
            <a:avLst/>
          </a:prstGeom>
        </p:spPr>
      </p:pic>
    </p:spTree>
    <p:extLst>
      <p:ext uri="{BB962C8B-B14F-4D97-AF65-F5344CB8AC3E}">
        <p14:creationId xmlns:p14="http://schemas.microsoft.com/office/powerpoint/2010/main" val="2616971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9256" y="-350330"/>
            <a:ext cx="7772400" cy="1470025"/>
          </a:xfrm>
        </p:spPr>
        <p:txBody>
          <a:bodyPr>
            <a:normAutofit/>
          </a:bodyPr>
          <a:lstStyle/>
          <a:p>
            <a:r>
              <a:rPr lang="en-US" sz="2800" dirty="0"/>
              <a:t>Topics in the text</a:t>
            </a:r>
          </a:p>
        </p:txBody>
      </p:sp>
      <p:pic>
        <p:nvPicPr>
          <p:cNvPr id="4" name="Picture 3" descr="Table&#10;&#10;Description automatically generated">
            <a:extLst>
              <a:ext uri="{FF2B5EF4-FFF2-40B4-BE49-F238E27FC236}">
                <a16:creationId xmlns:a16="http://schemas.microsoft.com/office/drawing/2014/main" id="{08F3DA6A-7D10-7D4F-BC2A-52D88FDE6B92}"/>
              </a:ext>
            </a:extLst>
          </p:cNvPr>
          <p:cNvPicPr>
            <a:picLocks noChangeAspect="1"/>
          </p:cNvPicPr>
          <p:nvPr/>
        </p:nvPicPr>
        <p:blipFill>
          <a:blip r:embed="rId2"/>
          <a:stretch>
            <a:fillRect/>
          </a:stretch>
        </p:blipFill>
        <p:spPr>
          <a:xfrm>
            <a:off x="205838" y="1021724"/>
            <a:ext cx="4460712" cy="3898619"/>
          </a:xfrm>
          <a:prstGeom prst="rect">
            <a:avLst/>
          </a:prstGeom>
        </p:spPr>
      </p:pic>
      <p:pic>
        <p:nvPicPr>
          <p:cNvPr id="6" name="Picture 5" descr="Table&#10;&#10;Description automatically generated with medium confidence">
            <a:extLst>
              <a:ext uri="{FF2B5EF4-FFF2-40B4-BE49-F238E27FC236}">
                <a16:creationId xmlns:a16="http://schemas.microsoft.com/office/drawing/2014/main" id="{9E5B2BF2-2D1D-2543-B029-0AA8CCF23FD1}"/>
              </a:ext>
            </a:extLst>
          </p:cNvPr>
          <p:cNvPicPr>
            <a:picLocks noChangeAspect="1"/>
          </p:cNvPicPr>
          <p:nvPr/>
        </p:nvPicPr>
        <p:blipFill>
          <a:blip r:embed="rId3"/>
          <a:stretch>
            <a:fillRect/>
          </a:stretch>
        </p:blipFill>
        <p:spPr>
          <a:xfrm>
            <a:off x="4666550" y="267195"/>
            <a:ext cx="4477450" cy="6590806"/>
          </a:xfrm>
          <a:prstGeom prst="rect">
            <a:avLst/>
          </a:prstGeom>
        </p:spPr>
      </p:pic>
    </p:spTree>
    <p:extLst>
      <p:ext uri="{BB962C8B-B14F-4D97-AF65-F5344CB8AC3E}">
        <p14:creationId xmlns:p14="http://schemas.microsoft.com/office/powerpoint/2010/main" val="2189475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7801" y="-187045"/>
            <a:ext cx="7772400" cy="1470025"/>
          </a:xfrm>
        </p:spPr>
        <p:txBody>
          <a:bodyPr>
            <a:normAutofit/>
          </a:bodyPr>
          <a:lstStyle/>
          <a:p>
            <a:r>
              <a:rPr lang="en-US" sz="2800" dirty="0"/>
              <a:t>Topics </a:t>
            </a:r>
            <a:r>
              <a:rPr lang="en-US" sz="2800" dirty="0" err="1"/>
              <a:t>Frithjof</a:t>
            </a:r>
            <a:r>
              <a:rPr lang="en-US" sz="2800" dirty="0"/>
              <a:t> recommends</a:t>
            </a:r>
          </a:p>
        </p:txBody>
      </p:sp>
      <p:sp>
        <p:nvSpPr>
          <p:cNvPr id="5" name="Subtitle 2">
            <a:extLst>
              <a:ext uri="{FF2B5EF4-FFF2-40B4-BE49-F238E27FC236}">
                <a16:creationId xmlns:a16="http://schemas.microsoft.com/office/drawing/2014/main" id="{50F9A8AC-BC69-0E42-AD45-D109AEF0D513}"/>
              </a:ext>
            </a:extLst>
          </p:cNvPr>
          <p:cNvSpPr>
            <a:spLocks noGrp="1"/>
          </p:cNvSpPr>
          <p:nvPr>
            <p:ph type="subTitle" idx="1"/>
          </p:nvPr>
        </p:nvSpPr>
        <p:spPr>
          <a:xfrm>
            <a:off x="355973" y="855681"/>
            <a:ext cx="8432054" cy="552524"/>
          </a:xfrm>
        </p:spPr>
        <p:txBody>
          <a:bodyPr>
            <a:noAutofit/>
          </a:bodyPr>
          <a:lstStyle/>
          <a:p>
            <a:pPr algn="l"/>
            <a:r>
              <a:rPr lang="en-US" sz="2000" dirty="0">
                <a:solidFill>
                  <a:schemeClr val="tx1"/>
                </a:solidFill>
              </a:rPr>
              <a:t>The below he suggests are “musts”:</a:t>
            </a:r>
          </a:p>
          <a:p>
            <a:pPr marL="342900" indent="-342900" algn="l">
              <a:buFont typeface="Arial" panose="020B0604020202020204" pitchFamily="34" charset="0"/>
              <a:buChar char="•"/>
            </a:pPr>
            <a:r>
              <a:rPr lang="en-US" sz="2000" dirty="0">
                <a:solidFill>
                  <a:schemeClr val="tx1"/>
                </a:solidFill>
              </a:rPr>
              <a:t>Chapter 2 – Basics of growth and dispersal functions and a simple case study</a:t>
            </a:r>
          </a:p>
          <a:p>
            <a:pPr marL="342900" indent="-342900" algn="l">
              <a:buFont typeface="Arial" panose="020B0604020202020204" pitchFamily="34" charset="0"/>
              <a:buChar char="•"/>
            </a:pPr>
            <a:r>
              <a:rPr lang="en-US" sz="2000" dirty="0">
                <a:solidFill>
                  <a:schemeClr val="tx1"/>
                </a:solidFill>
              </a:rPr>
              <a:t>Chapter 3 – Critical patch sizes and effects of dispersal kernels</a:t>
            </a:r>
          </a:p>
          <a:p>
            <a:pPr marL="342900" indent="-342900" algn="l">
              <a:buFont typeface="Arial" panose="020B0604020202020204" pitchFamily="34" charset="0"/>
              <a:buChar char="•"/>
            </a:pPr>
            <a:r>
              <a:rPr lang="en-US" sz="2000" dirty="0">
                <a:solidFill>
                  <a:schemeClr val="tx1"/>
                </a:solidFill>
              </a:rPr>
              <a:t>Chapter 5 – Speed of spread and wave fronts</a:t>
            </a:r>
          </a:p>
          <a:p>
            <a:pPr algn="l"/>
            <a:r>
              <a:rPr lang="en-US" sz="2000" dirty="0">
                <a:solidFill>
                  <a:schemeClr val="tx1"/>
                </a:solidFill>
              </a:rPr>
              <a:t>After this he says</a:t>
            </a:r>
          </a:p>
          <a:p>
            <a:pPr marL="342900" indent="-342900" algn="l">
              <a:buFont typeface="Arial" panose="020B0604020202020204" pitchFamily="34" charset="0"/>
              <a:buChar char="•"/>
            </a:pPr>
            <a:r>
              <a:rPr lang="en-US" sz="2000" dirty="0">
                <a:solidFill>
                  <a:schemeClr val="tx1"/>
                </a:solidFill>
              </a:rPr>
              <a:t>Chapters 4 (positive steady states) and 6 (Allee effects) have a fair amount of proofs and may be of interest to those who want to delve into these</a:t>
            </a:r>
          </a:p>
          <a:p>
            <a:pPr marL="342900" indent="-342900" algn="l">
              <a:buFont typeface="Arial" panose="020B0604020202020204" pitchFamily="34" charset="0"/>
              <a:buChar char="•"/>
            </a:pPr>
            <a:r>
              <a:rPr lang="en-US" sz="2000" dirty="0">
                <a:solidFill>
                  <a:schemeClr val="tx1"/>
                </a:solidFill>
              </a:rPr>
              <a:t>Chapter 7 on connections to random walks and bounded domains can readily be a useful presentation</a:t>
            </a:r>
          </a:p>
          <a:p>
            <a:pPr marL="342900" indent="-342900" algn="l">
              <a:buFont typeface="Arial" panose="020B0604020202020204" pitchFamily="34" charset="0"/>
              <a:buChar char="•"/>
            </a:pPr>
            <a:r>
              <a:rPr lang="en-US" sz="2000" dirty="0">
                <a:solidFill>
                  <a:schemeClr val="tx1"/>
                </a:solidFill>
              </a:rPr>
              <a:t>Chapter 8 on computational methods would be of interest for the numerical aspects</a:t>
            </a:r>
          </a:p>
          <a:p>
            <a:pPr marL="342900" indent="-342900" algn="l">
              <a:buFont typeface="Arial" panose="020B0604020202020204" pitchFamily="34" charset="0"/>
              <a:buChar char="•"/>
            </a:pPr>
            <a:r>
              <a:rPr lang="en-US" sz="2000" dirty="0">
                <a:solidFill>
                  <a:schemeClr val="tx1"/>
                </a:solidFill>
              </a:rPr>
              <a:t>There are lots in Parts II and III that could be presentations for those interested in the topics</a:t>
            </a:r>
          </a:p>
          <a:p>
            <a:pPr marL="342900" indent="-342900" algn="l">
              <a:buFont typeface="Arial" panose="020B0604020202020204" pitchFamily="34" charset="0"/>
              <a:buChar char="•"/>
            </a:pPr>
            <a:r>
              <a:rPr lang="en-US" sz="2000" dirty="0">
                <a:solidFill>
                  <a:schemeClr val="tx1"/>
                </a:solidFill>
              </a:rPr>
              <a:t>He has a website with lectures, </a:t>
            </a:r>
            <a:r>
              <a:rPr lang="en-US" sz="2000" dirty="0" err="1">
                <a:solidFill>
                  <a:schemeClr val="tx1"/>
                </a:solidFill>
              </a:rPr>
              <a:t>Matlab</a:t>
            </a:r>
            <a:r>
              <a:rPr lang="en-US" sz="2000" dirty="0">
                <a:solidFill>
                  <a:schemeClr val="tx1"/>
                </a:solidFill>
              </a:rPr>
              <a:t> codes and notes at</a:t>
            </a:r>
          </a:p>
          <a:p>
            <a:pPr algn="l"/>
            <a:r>
              <a:rPr lang="en-US" sz="2000" dirty="0">
                <a:solidFill>
                  <a:schemeClr val="tx1"/>
                </a:solidFill>
              </a:rPr>
              <a:t>                               </a:t>
            </a:r>
            <a:r>
              <a:rPr lang="en-US" sz="2000" dirty="0" err="1">
                <a:solidFill>
                  <a:schemeClr val="tx1"/>
                </a:solidFill>
              </a:rPr>
              <a:t>integrodifference.frithjof.ca</a:t>
            </a:r>
            <a:endParaRPr lang="en-US" sz="2000" dirty="0">
              <a:solidFill>
                <a:schemeClr val="tx1"/>
              </a:solidFill>
            </a:endParaRPr>
          </a:p>
          <a:p>
            <a:pPr algn="l"/>
            <a:r>
              <a:rPr lang="en-US" sz="2000" dirty="0">
                <a:solidFill>
                  <a:schemeClr val="tx1"/>
                </a:solidFill>
              </a:rPr>
              <a:t> </a:t>
            </a:r>
          </a:p>
        </p:txBody>
      </p:sp>
    </p:spTree>
    <p:extLst>
      <p:ext uri="{BB962C8B-B14F-4D97-AF65-F5344CB8AC3E}">
        <p14:creationId xmlns:p14="http://schemas.microsoft.com/office/powerpoint/2010/main" val="3243478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1" nodeType="clickEffect">
                                  <p:stCondLst>
                                    <p:cond delay="0"/>
                                  </p:stCondLst>
                                  <p:childTnLst>
                                    <p:set>
                                      <p:cBhvr>
                                        <p:cTn id="5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1" nodeType="clickEffect">
                                  <p:stCondLst>
                                    <p:cond delay="0"/>
                                  </p:stCondLst>
                                  <p:childTnLst>
                                    <p:set>
                                      <p:cBhvr>
                                        <p:cTn id="6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1" nodeType="clickEffect">
                                  <p:stCondLst>
                                    <p:cond delay="0"/>
                                  </p:stCondLst>
                                  <p:childTnLst>
                                    <p:set>
                                      <p:cBhvr>
                                        <p:cTn id="6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1" nodeType="clickEffect">
                                  <p:stCondLst>
                                    <p:cond delay="0"/>
                                  </p:stCondLst>
                                  <p:childTnLst>
                                    <p:set>
                                      <p:cBhvr>
                                        <p:cTn id="7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1" nodeType="clickEffect">
                                  <p:stCondLst>
                                    <p:cond delay="0"/>
                                  </p:stCondLst>
                                  <p:childTnLst>
                                    <p:set>
                                      <p:cBhvr>
                                        <p:cTn id="7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1" nodeType="clickEffect">
                                  <p:stCondLst>
                                    <p:cond delay="0"/>
                                  </p:stCondLst>
                                  <p:childTnLst>
                                    <p:set>
                                      <p:cBhvr>
                                        <p:cTn id="7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1" nodeType="clickEffect">
                                  <p:stCondLst>
                                    <p:cond delay="0"/>
                                  </p:stCondLst>
                                  <p:childTnLst>
                                    <p:set>
                                      <p:cBhvr>
                                        <p:cTn id="8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1" nodeType="clickEffect">
                                  <p:stCondLst>
                                    <p:cond delay="0"/>
                                  </p:stCondLst>
                                  <p:childTnLst>
                                    <p:set>
                                      <p:cBhvr>
                                        <p:cTn id="8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1" nodeType="clickEffect">
                                  <p:stCondLst>
                                    <p:cond delay="0"/>
                                  </p:stCondLst>
                                  <p:childTnLst>
                                    <p:set>
                                      <p:cBhvr>
                                        <p:cTn id="9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1" nodeType="clickEffect">
                                  <p:stCondLst>
                                    <p:cond delay="0"/>
                                  </p:stCondLst>
                                  <p:childTnLst>
                                    <p:set>
                                      <p:cBhvr>
                                        <p:cTn id="9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1" nodeType="clickEffect">
                                  <p:stCondLst>
                                    <p:cond delay="0"/>
                                  </p:stCondLst>
                                  <p:childTnLst>
                                    <p:set>
                                      <p:cBhvr>
                                        <p:cTn id="9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351</TotalTime>
  <Words>981</Words>
  <Application>Microsoft Macintosh PowerPoint</Application>
  <PresentationFormat>On-screen Show (4:3)</PresentationFormat>
  <Paragraphs>63</Paragraphs>
  <Slides>10</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Times New Roman</vt:lpstr>
      <vt:lpstr>Office Theme</vt:lpstr>
      <vt:lpstr>Math/EEB 589 - Mathematical Biology Seminar on Spatial Ecology: Integrodifference Equation Models – Spring 2021  Instructor: Louis J. Gross, EEB/Math </vt:lpstr>
      <vt:lpstr>Models and tradeoffs</vt:lpstr>
      <vt:lpstr>Alternative Modeling Approaches in Spatial Ecology</vt:lpstr>
      <vt:lpstr>Basics of Integrodifference Equations</vt:lpstr>
      <vt:lpstr>Basics of Integrodifference Equations</vt:lpstr>
      <vt:lpstr>Basics of Integrodifference Equations</vt:lpstr>
      <vt:lpstr>Basics of Integrodifference Equations</vt:lpstr>
      <vt:lpstr>Topics in the text</vt:lpstr>
      <vt:lpstr>Topics in the text</vt:lpstr>
      <vt:lpstr>Topics Frithjof recommends</vt:lpstr>
    </vt:vector>
  </TitlesOfParts>
  <Company>University of Tennessee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Alternative Modeling approaches in Spatial Ecology</dc:title>
  <dc:creator>Louis Gross</dc:creator>
  <cp:lastModifiedBy>Gross, Louis J</cp:lastModifiedBy>
  <cp:revision>24</cp:revision>
  <dcterms:created xsi:type="dcterms:W3CDTF">2014-08-21T13:58:04Z</dcterms:created>
  <dcterms:modified xsi:type="dcterms:W3CDTF">2021-01-26T21:16:45Z</dcterms:modified>
</cp:coreProperties>
</file>