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sldIdLst>
    <p:sldId id="256" r:id="rId2"/>
    <p:sldId id="257" r:id="rId3"/>
    <p:sldId id="258" r:id="rId4"/>
    <p:sldId id="268" r:id="rId5"/>
    <p:sldId id="271" r:id="rId6"/>
    <p:sldId id="272" r:id="rId7"/>
    <p:sldId id="273" r:id="rId8"/>
    <p:sldId id="261" r:id="rId9"/>
    <p:sldId id="274" r:id="rId10"/>
    <p:sldId id="275" r:id="rId11"/>
    <p:sldId id="276" r:id="rId12"/>
    <p:sldId id="277" r:id="rId13"/>
    <p:sldId id="270" r:id="rId14"/>
  </p:sldIdLst>
  <p:sldSz cx="9144000" cy="6858000" type="screen4x3"/>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66"/>
    <p:restoredTop sz="93632"/>
  </p:normalViewPr>
  <p:slideViewPr>
    <p:cSldViewPr snapToGrid="0" snapToObjects="1">
      <p:cViewPr varScale="1">
        <p:scale>
          <a:sx n="66" d="100"/>
          <a:sy n="66" d="100"/>
        </p:scale>
        <p:origin x="960" y="176"/>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tags" Target="tags/tag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8A3A1F-D414-DB46-B7E4-16AEE1A8BEBA}" type="datetimeFigureOut">
              <a:rPr lang="en-US" smtClean="0"/>
              <a:t>5/8/17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BB0FD6-2266-E840-8612-3AFA55106285}" type="slidenum">
              <a:rPr lang="en-US" smtClean="0"/>
              <a:t>‹#›</a:t>
            </a:fld>
            <a:endParaRPr lang="en-US"/>
          </a:p>
        </p:txBody>
      </p:sp>
    </p:spTree>
    <p:extLst>
      <p:ext uri="{BB962C8B-B14F-4D97-AF65-F5344CB8AC3E}">
        <p14:creationId xmlns:p14="http://schemas.microsoft.com/office/powerpoint/2010/main" val="160193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0C82B36-FDDF-C14F-9A59-FDD525E85E4B}" type="datetimeFigureOut">
              <a:rPr lang="en-US" smtClean="0"/>
              <a:t>5/8/17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9893D0-4E41-4E49-A947-15C38579742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C82B36-FDDF-C14F-9A59-FDD525E85E4B}" type="datetimeFigureOut">
              <a:rPr lang="en-US" smtClean="0"/>
              <a:t>5/8/17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9893D0-4E41-4E49-A947-15C38579742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C82B36-FDDF-C14F-9A59-FDD525E85E4B}" type="datetimeFigureOut">
              <a:rPr lang="en-US" smtClean="0"/>
              <a:t>5/8/17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9893D0-4E41-4E49-A947-15C38579742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C82B36-FDDF-C14F-9A59-FDD525E85E4B}" type="datetimeFigureOut">
              <a:rPr lang="en-US" smtClean="0"/>
              <a:t>5/8/17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9893D0-4E41-4E49-A947-15C38579742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C82B36-FDDF-C14F-9A59-FDD525E85E4B}" type="datetimeFigureOut">
              <a:rPr lang="en-US" smtClean="0"/>
              <a:t>5/8/17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9893D0-4E41-4E49-A947-15C38579742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0C82B36-FDDF-C14F-9A59-FDD525E85E4B}" type="datetimeFigureOut">
              <a:rPr lang="en-US" smtClean="0"/>
              <a:t>5/8/17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9893D0-4E41-4E49-A947-15C38579742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0C82B36-FDDF-C14F-9A59-FDD525E85E4B}" type="datetimeFigureOut">
              <a:rPr lang="en-US" smtClean="0"/>
              <a:t>5/8/17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9893D0-4E41-4E49-A947-15C38579742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0C82B36-FDDF-C14F-9A59-FDD525E85E4B}" type="datetimeFigureOut">
              <a:rPr lang="en-US" smtClean="0"/>
              <a:t>5/8/17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9893D0-4E41-4E49-A947-15C38579742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C82B36-FDDF-C14F-9A59-FDD525E85E4B}" type="datetimeFigureOut">
              <a:rPr lang="en-US" smtClean="0"/>
              <a:t>5/8/17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9893D0-4E41-4E49-A947-15C38579742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C82B36-FDDF-C14F-9A59-FDD525E85E4B}" type="datetimeFigureOut">
              <a:rPr lang="en-US" smtClean="0"/>
              <a:t>5/8/17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9893D0-4E41-4E49-A947-15C38579742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C82B36-FDDF-C14F-9A59-FDD525E85E4B}" type="datetimeFigureOut">
              <a:rPr lang="en-US" smtClean="0"/>
              <a:t>5/8/17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9893D0-4E41-4E49-A947-15C38579742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C82B36-FDDF-C14F-9A59-FDD525E85E4B}" type="datetimeFigureOut">
              <a:rPr lang="en-US" smtClean="0"/>
              <a:t>5/8/17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9893D0-4E41-4E49-A947-15C38579742C}" type="slidenum">
              <a:rPr lang="en-US" smtClean="0"/>
              <a:t>‹#›</a:t>
            </a:fld>
            <a:endParaRPr lang="en-US"/>
          </a:p>
        </p:txBody>
      </p:sp>
    </p:spTree>
    <p:extLst>
      <p:ext uri="{BB962C8B-B14F-4D97-AF65-F5344CB8AC3E}">
        <p14:creationId xmlns:p14="http://schemas.microsoft.com/office/powerpoint/2010/main" val="20856267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49384" y="216602"/>
            <a:ext cx="7772400" cy="1398838"/>
          </a:xfrm>
        </p:spPr>
        <p:txBody>
          <a:bodyPr>
            <a:normAutofit fontScale="90000"/>
          </a:bodyPr>
          <a:lstStyle/>
          <a:p>
            <a:r>
              <a:rPr lang="en-US" sz="3200" b="1" dirty="0" smtClean="0"/>
              <a:t>UTK Faculty Senate Budget and Planning Committee- Forum on Outsourcing Facts and Figures – April 26, 2017</a:t>
            </a:r>
            <a:endParaRPr lang="en-US" sz="3200" b="1" dirty="0"/>
          </a:p>
        </p:txBody>
      </p:sp>
      <p:sp>
        <p:nvSpPr>
          <p:cNvPr id="5" name="TextBox 4"/>
          <p:cNvSpPr txBox="1"/>
          <p:nvPr/>
        </p:nvSpPr>
        <p:spPr>
          <a:xfrm>
            <a:off x="685798" y="1615440"/>
            <a:ext cx="8069092" cy="2585323"/>
          </a:xfrm>
          <a:prstGeom prst="rect">
            <a:avLst/>
          </a:prstGeom>
          <a:noFill/>
        </p:spPr>
        <p:txBody>
          <a:bodyPr wrap="square" rtlCol="0">
            <a:spAutoFit/>
          </a:bodyPr>
          <a:lstStyle/>
          <a:p>
            <a:r>
              <a:rPr lang="en-US" b="1" i="1" dirty="0" smtClean="0"/>
              <a:t>Overall Objectives</a:t>
            </a:r>
            <a:r>
              <a:rPr lang="en-US" dirty="0" smtClean="0"/>
              <a:t>:</a:t>
            </a:r>
          </a:p>
          <a:p>
            <a:r>
              <a:rPr lang="en-US" dirty="0" smtClean="0"/>
              <a:t>(</a:t>
            </a:r>
            <a:r>
              <a:rPr lang="en-US" dirty="0" err="1"/>
              <a:t>i</a:t>
            </a:r>
            <a:r>
              <a:rPr lang="en-US" dirty="0"/>
              <a:t>) to provide information about </a:t>
            </a:r>
            <a:r>
              <a:rPr lang="en-US" b="1" dirty="0"/>
              <a:t>budget implications of possible outsourcing</a:t>
            </a:r>
            <a:r>
              <a:rPr lang="en-US" dirty="0"/>
              <a:t> to the UTK/UTIA Faculty, staff and student community</a:t>
            </a:r>
          </a:p>
          <a:p>
            <a:r>
              <a:rPr lang="en-US" dirty="0"/>
              <a:t> </a:t>
            </a:r>
          </a:p>
          <a:p>
            <a:r>
              <a:rPr lang="en-US" dirty="0"/>
              <a:t>(ii) to provide an </a:t>
            </a:r>
            <a:r>
              <a:rPr lang="en-US" b="1" dirty="0"/>
              <a:t>independent source of information </a:t>
            </a:r>
            <a:r>
              <a:rPr lang="en-US" dirty="0"/>
              <a:t>that the UTK and UTIA Chancellors might find of use in making their decisions once a detailed contract with outsourcing options is </a:t>
            </a:r>
            <a:r>
              <a:rPr lang="en-US" dirty="0" smtClean="0"/>
              <a:t>available</a:t>
            </a:r>
            <a:r>
              <a:rPr lang="en-US" dirty="0"/>
              <a:t>.</a:t>
            </a:r>
          </a:p>
          <a:p>
            <a:endParaRPr lang="en-US" dirty="0" smtClean="0"/>
          </a:p>
          <a:p>
            <a:endParaRPr lang="en-US" dirty="0"/>
          </a:p>
        </p:txBody>
      </p:sp>
      <p:sp>
        <p:nvSpPr>
          <p:cNvPr id="6" name="TextBox 5"/>
          <p:cNvSpPr txBox="1"/>
          <p:nvPr/>
        </p:nvSpPr>
        <p:spPr>
          <a:xfrm>
            <a:off x="685798" y="3776510"/>
            <a:ext cx="8069092" cy="2308324"/>
          </a:xfrm>
          <a:prstGeom prst="rect">
            <a:avLst/>
          </a:prstGeom>
          <a:noFill/>
        </p:spPr>
        <p:txBody>
          <a:bodyPr wrap="square" rtlCol="0">
            <a:spAutoFit/>
          </a:bodyPr>
          <a:lstStyle/>
          <a:p>
            <a:r>
              <a:rPr lang="en-US" b="1" i="1" dirty="0" smtClean="0"/>
              <a:t>Specific Objective:</a:t>
            </a:r>
          </a:p>
          <a:p>
            <a:r>
              <a:rPr lang="en-US" b="1" i="1" dirty="0" smtClean="0"/>
              <a:t> </a:t>
            </a:r>
            <a:r>
              <a:rPr lang="en-US" b="1" i="1" dirty="0"/>
              <a:t>T</a:t>
            </a:r>
            <a:r>
              <a:rPr lang="en-US" b="1" i="1" dirty="0" smtClean="0"/>
              <a:t>o </a:t>
            </a:r>
            <a:r>
              <a:rPr lang="en-US" b="1" i="1" dirty="0"/>
              <a:t>consider components of the potential outsourcing of custodial, facilities services and grounds maintenance which </a:t>
            </a:r>
            <a:r>
              <a:rPr lang="en-US" b="1" i="1" u="sng" dirty="0"/>
              <a:t>are not taken into consideration</a:t>
            </a:r>
            <a:r>
              <a:rPr lang="en-US" u="sng" dirty="0"/>
              <a:t> </a:t>
            </a:r>
            <a:r>
              <a:rPr lang="en-US" dirty="0"/>
              <a:t>in the variety of reports on outsourcing benefits that have arisen from the State of </a:t>
            </a:r>
            <a:r>
              <a:rPr lang="en-US" dirty="0" smtClean="0"/>
              <a:t>Tennessee’s</a:t>
            </a:r>
            <a:r>
              <a:rPr lang="en-US" dirty="0"/>
              <a:t> Office of Customer Focused Government’s Strategies for Efficiency in Real Estate </a:t>
            </a:r>
            <a:r>
              <a:rPr lang="en-US" dirty="0" smtClean="0"/>
              <a:t>Management (SEREM)   </a:t>
            </a:r>
          </a:p>
          <a:p>
            <a:endParaRPr lang="en-US" dirty="0" smtClean="0"/>
          </a:p>
          <a:p>
            <a:endParaRPr lang="en-US" dirty="0"/>
          </a:p>
        </p:txBody>
      </p:sp>
      <p:sp>
        <p:nvSpPr>
          <p:cNvPr id="3" name="Rectangle 2"/>
          <p:cNvSpPr/>
          <p:nvPr/>
        </p:nvSpPr>
        <p:spPr>
          <a:xfrm>
            <a:off x="685798" y="5562080"/>
            <a:ext cx="6073769" cy="1200329"/>
          </a:xfrm>
          <a:prstGeom prst="rect">
            <a:avLst/>
          </a:prstGeom>
        </p:spPr>
        <p:txBody>
          <a:bodyPr wrap="square">
            <a:spAutoFit/>
          </a:bodyPr>
          <a:lstStyle/>
          <a:p>
            <a:r>
              <a:rPr lang="en-US" dirty="0" smtClean="0"/>
              <a:t>These slides are a summary – the full report is available on the Faculty Senate Budget and </a:t>
            </a:r>
            <a:r>
              <a:rPr lang="en-US" dirty="0"/>
              <a:t>Planning Committee website at http://</a:t>
            </a:r>
            <a:r>
              <a:rPr lang="en-US" dirty="0" err="1"/>
              <a:t>www.nimbios.org</a:t>
            </a:r>
            <a:r>
              <a:rPr lang="en-US" dirty="0"/>
              <a:t>/~gross/</a:t>
            </a:r>
            <a:r>
              <a:rPr lang="en-US" dirty="0" err="1"/>
              <a:t>SenateBudgetPlanningCommittee.html</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5043" y="5166360"/>
            <a:ext cx="1691640" cy="1691640"/>
          </a:xfrm>
          <a:prstGeom prst="rect">
            <a:avLst/>
          </a:prstGeom>
        </p:spPr>
      </p:pic>
    </p:spTree>
    <p:extLst>
      <p:ext uri="{BB962C8B-B14F-4D97-AF65-F5344CB8AC3E}">
        <p14:creationId xmlns:p14="http://schemas.microsoft.com/office/powerpoint/2010/main" val="9544715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34144" y="0"/>
            <a:ext cx="7772400" cy="139883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smtClean="0"/>
              <a:t>Forum on Outsourcing Facts and Figures</a:t>
            </a:r>
            <a:endParaRPr lang="en-US" sz="3200" b="1" dirty="0"/>
          </a:p>
        </p:txBody>
      </p:sp>
      <p:sp>
        <p:nvSpPr>
          <p:cNvPr id="8" name="TextBox 7"/>
          <p:cNvSpPr txBox="1"/>
          <p:nvPr/>
        </p:nvSpPr>
        <p:spPr>
          <a:xfrm>
            <a:off x="537452" y="1398838"/>
            <a:ext cx="8069092" cy="3170099"/>
          </a:xfrm>
          <a:prstGeom prst="rect">
            <a:avLst/>
          </a:prstGeom>
          <a:noFill/>
        </p:spPr>
        <p:txBody>
          <a:bodyPr wrap="square" rtlCol="0">
            <a:spAutoFit/>
          </a:bodyPr>
          <a:lstStyle/>
          <a:p>
            <a:r>
              <a:rPr lang="en-US" sz="2400" b="1" dirty="0" smtClean="0"/>
              <a:t>7</a:t>
            </a:r>
            <a:r>
              <a:rPr lang="en-US" sz="2400" b="1" dirty="0"/>
              <a:t>.  Cost of Contract Supervision</a:t>
            </a:r>
          </a:p>
          <a:p>
            <a:endParaRPr lang="en-US" sz="2200" dirty="0" smtClean="0"/>
          </a:p>
          <a:p>
            <a:r>
              <a:rPr lang="en-US" sz="2200" dirty="0"/>
              <a:t>Based on prior experiences with outsourcing custodial services with two separate vendors </a:t>
            </a:r>
            <a:r>
              <a:rPr lang="en-US" sz="2200" dirty="0" smtClean="0"/>
              <a:t>over the </a:t>
            </a:r>
            <a:r>
              <a:rPr lang="en-US" sz="2200" dirty="0"/>
              <a:t>course of more than two decades, </a:t>
            </a:r>
            <a:r>
              <a:rPr lang="en-US" sz="2200" b="1" dirty="0"/>
              <a:t>UT will need to retain staff to monitor </a:t>
            </a:r>
            <a:r>
              <a:rPr lang="en-US" sz="2200" b="1" dirty="0" smtClean="0"/>
              <a:t>contract compliance </a:t>
            </a:r>
            <a:r>
              <a:rPr lang="en-US" sz="2200" b="1" dirty="0"/>
              <a:t>by JLL</a:t>
            </a:r>
            <a:r>
              <a:rPr lang="en-US" sz="2200" dirty="0"/>
              <a:t>. Three managers covering the areas of maintenance, custodial and </a:t>
            </a:r>
            <a:r>
              <a:rPr lang="en-US" sz="2200" dirty="0" smtClean="0"/>
              <a:t>grounds will </a:t>
            </a:r>
            <a:r>
              <a:rPr lang="en-US" sz="2200" dirty="0"/>
              <a:t>present an estimated recurring cost of </a:t>
            </a:r>
            <a:r>
              <a:rPr lang="en-US" sz="2200" b="1" dirty="0"/>
              <a:t>$300,000 </a:t>
            </a:r>
            <a:r>
              <a:rPr lang="en-US" sz="2200" dirty="0"/>
              <a:t>in salaries, benefits and operations</a:t>
            </a:r>
            <a:r>
              <a:rPr lang="en-US" sz="2200" dirty="0" smtClean="0"/>
              <a:t>.</a:t>
            </a:r>
          </a:p>
          <a:p>
            <a:endParaRPr lang="en-US" sz="2200" dirty="0"/>
          </a:p>
        </p:txBody>
      </p:sp>
    </p:spTree>
    <p:extLst>
      <p:ext uri="{BB962C8B-B14F-4D97-AF65-F5344CB8AC3E}">
        <p14:creationId xmlns:p14="http://schemas.microsoft.com/office/powerpoint/2010/main" val="20081199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34144" y="0"/>
            <a:ext cx="7772400" cy="139883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smtClean="0"/>
              <a:t>Forum on Outsourcing Facts and Figures</a:t>
            </a:r>
            <a:endParaRPr lang="en-US" sz="3200" b="1" dirty="0"/>
          </a:p>
        </p:txBody>
      </p:sp>
      <p:sp>
        <p:nvSpPr>
          <p:cNvPr id="8" name="TextBox 7"/>
          <p:cNvSpPr txBox="1"/>
          <p:nvPr/>
        </p:nvSpPr>
        <p:spPr>
          <a:xfrm>
            <a:off x="537452" y="1398838"/>
            <a:ext cx="8069092" cy="4185761"/>
          </a:xfrm>
          <a:prstGeom prst="rect">
            <a:avLst/>
          </a:prstGeom>
          <a:noFill/>
        </p:spPr>
        <p:txBody>
          <a:bodyPr wrap="square" rtlCol="0">
            <a:spAutoFit/>
          </a:bodyPr>
          <a:lstStyle/>
          <a:p>
            <a:r>
              <a:rPr lang="en-US" sz="2400" b="1" dirty="0" smtClean="0"/>
              <a:t>8</a:t>
            </a:r>
            <a:r>
              <a:rPr lang="en-US" sz="2400" b="1" dirty="0"/>
              <a:t>. Loss of state tax revenue:</a:t>
            </a:r>
          </a:p>
          <a:p>
            <a:endParaRPr lang="en-US" sz="2200" dirty="0" smtClean="0"/>
          </a:p>
          <a:p>
            <a:r>
              <a:rPr lang="en-US" sz="2200" dirty="0" smtClean="0"/>
              <a:t>We assumed that the following would take place:</a:t>
            </a:r>
          </a:p>
          <a:p>
            <a:endParaRPr lang="en-US" sz="2200" dirty="0"/>
          </a:p>
          <a:p>
            <a:r>
              <a:rPr lang="en-US" sz="2200" u="sng" dirty="0" smtClean="0"/>
              <a:t>1</a:t>
            </a:r>
            <a:r>
              <a:rPr lang="en-US" sz="2200" u="sng" dirty="0"/>
              <a:t>. </a:t>
            </a:r>
            <a:r>
              <a:rPr lang="en-US" sz="2200" u="sng" dirty="0" smtClean="0"/>
              <a:t>A </a:t>
            </a:r>
            <a:r>
              <a:rPr lang="en-US" sz="2200" u="sng" dirty="0"/>
              <a:t>reduction in local </a:t>
            </a:r>
            <a:r>
              <a:rPr lang="en-US" sz="2200" u="sng" dirty="0" smtClean="0"/>
              <a:t>subcontracting</a:t>
            </a:r>
            <a:r>
              <a:rPr lang="en-US" sz="2200" dirty="0" smtClean="0"/>
              <a:t>: </a:t>
            </a:r>
            <a:r>
              <a:rPr lang="en-US" sz="2200" b="1" dirty="0" smtClean="0"/>
              <a:t>$278,000</a:t>
            </a:r>
            <a:endParaRPr lang="en-US" sz="2200" b="1" dirty="0"/>
          </a:p>
          <a:p>
            <a:r>
              <a:rPr lang="en-US" sz="2200" dirty="0" smtClean="0"/>
              <a:t>- Current non local: 19%</a:t>
            </a:r>
          </a:p>
          <a:p>
            <a:r>
              <a:rPr lang="en-US" sz="2200" dirty="0" smtClean="0"/>
              <a:t>- New non local: 50%</a:t>
            </a:r>
          </a:p>
          <a:p>
            <a:r>
              <a:rPr lang="en-US" sz="2200" dirty="0" smtClean="0"/>
              <a:t>Cost: assuming 6.5% corporate income tax and 7.5% sales tax</a:t>
            </a:r>
          </a:p>
          <a:p>
            <a:r>
              <a:rPr lang="en-US" sz="2200" u="sng" dirty="0" smtClean="0"/>
              <a:t>2. Loss of sales taxes due to reduction in disposable income</a:t>
            </a:r>
          </a:p>
          <a:p>
            <a:pPr marL="342900" indent="-342900">
              <a:buFontTx/>
              <a:buChar char="-"/>
            </a:pPr>
            <a:r>
              <a:rPr lang="en-US" sz="2200" dirty="0" smtClean="0"/>
              <a:t>600 employees, $41,000 S+B</a:t>
            </a:r>
          </a:p>
          <a:p>
            <a:pPr marL="342900" indent="-342900">
              <a:buFontTx/>
              <a:buChar char="-"/>
            </a:pPr>
            <a:r>
              <a:rPr lang="en-US" sz="2200" dirty="0" smtClean="0"/>
              <a:t>18% salary increase: </a:t>
            </a:r>
            <a:r>
              <a:rPr lang="en-US" sz="2200" b="1" dirty="0" smtClean="0"/>
              <a:t>$130,000 </a:t>
            </a:r>
            <a:r>
              <a:rPr lang="en-US" sz="2200" dirty="0" smtClean="0"/>
              <a:t>sales tax increase</a:t>
            </a:r>
          </a:p>
          <a:p>
            <a:pPr marL="342900" indent="-342900">
              <a:buFontTx/>
              <a:buChar char="-"/>
            </a:pPr>
            <a:r>
              <a:rPr lang="en-US" sz="2200" dirty="0" smtClean="0"/>
              <a:t>15% salary decrease: </a:t>
            </a:r>
            <a:r>
              <a:rPr lang="en-US" sz="2200" b="1" dirty="0" smtClean="0"/>
              <a:t>$108,000 </a:t>
            </a:r>
            <a:r>
              <a:rPr lang="en-US" sz="2200" dirty="0" smtClean="0"/>
              <a:t>tax loss</a:t>
            </a:r>
          </a:p>
        </p:txBody>
      </p:sp>
    </p:spTree>
    <p:extLst>
      <p:ext uri="{BB962C8B-B14F-4D97-AF65-F5344CB8AC3E}">
        <p14:creationId xmlns:p14="http://schemas.microsoft.com/office/powerpoint/2010/main" val="25720761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34144" y="0"/>
            <a:ext cx="7772400" cy="139883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smtClean="0"/>
              <a:t>Forum on Outsourcing Facts and Figures</a:t>
            </a:r>
            <a:endParaRPr lang="en-US" sz="3200" b="1" dirty="0"/>
          </a:p>
        </p:txBody>
      </p:sp>
      <p:sp>
        <p:nvSpPr>
          <p:cNvPr id="8" name="TextBox 7"/>
          <p:cNvSpPr txBox="1"/>
          <p:nvPr/>
        </p:nvSpPr>
        <p:spPr>
          <a:xfrm>
            <a:off x="537452" y="1398838"/>
            <a:ext cx="8069092" cy="4524315"/>
          </a:xfrm>
          <a:prstGeom prst="rect">
            <a:avLst/>
          </a:prstGeom>
          <a:noFill/>
        </p:spPr>
        <p:txBody>
          <a:bodyPr wrap="square" rtlCol="0">
            <a:spAutoFit/>
          </a:bodyPr>
          <a:lstStyle/>
          <a:p>
            <a:r>
              <a:rPr lang="en-US" sz="2400" b="1" dirty="0" smtClean="0"/>
              <a:t>8</a:t>
            </a:r>
            <a:r>
              <a:rPr lang="en-US" sz="2400" b="1" dirty="0"/>
              <a:t>. Loss of state tax revenue:</a:t>
            </a:r>
          </a:p>
          <a:p>
            <a:endParaRPr lang="en-US" sz="2200" dirty="0" smtClean="0"/>
          </a:p>
          <a:p>
            <a:r>
              <a:rPr lang="en-US" sz="2200" u="sng" dirty="0"/>
              <a:t>3</a:t>
            </a:r>
            <a:r>
              <a:rPr lang="en-US" sz="2200" u="sng" dirty="0" smtClean="0"/>
              <a:t>. Loss of supervisory personnel</a:t>
            </a:r>
            <a:r>
              <a:rPr lang="en-US" sz="2200" dirty="0" smtClean="0"/>
              <a:t>: </a:t>
            </a:r>
            <a:r>
              <a:rPr lang="en-US" sz="2200" b="1" dirty="0" smtClean="0"/>
              <a:t>$46,000</a:t>
            </a:r>
            <a:endParaRPr lang="en-US" sz="2200" b="1" dirty="0"/>
          </a:p>
          <a:p>
            <a:r>
              <a:rPr lang="en-US" sz="2200" dirty="0" smtClean="0"/>
              <a:t>- 5% supervisors, 75% reduction in numbers, $65,000 S+B</a:t>
            </a:r>
          </a:p>
          <a:p>
            <a:r>
              <a:rPr lang="en-US" sz="2200" u="sng" dirty="0"/>
              <a:t>4</a:t>
            </a:r>
            <a:r>
              <a:rPr lang="en-US" sz="2200" u="sng" dirty="0" smtClean="0"/>
              <a:t>. Unemployment payments and sales tax loss from unemployment</a:t>
            </a:r>
          </a:p>
          <a:p>
            <a:pPr marL="342900" indent="-342900">
              <a:buFontTx/>
              <a:buChar char="-"/>
            </a:pPr>
            <a:r>
              <a:rPr lang="en-US" sz="2200" dirty="0" smtClean="0"/>
              <a:t>12% attrition rate</a:t>
            </a:r>
          </a:p>
          <a:p>
            <a:pPr marL="342900" indent="-342900">
              <a:buFontTx/>
              <a:buChar char="-"/>
            </a:pPr>
            <a:r>
              <a:rPr lang="en-US" sz="2200" dirty="0" smtClean="0"/>
              <a:t>50% remain unemployed, $15,000 benefits</a:t>
            </a:r>
          </a:p>
          <a:p>
            <a:pPr marL="342900" indent="-342900">
              <a:buFontTx/>
              <a:buChar char="-"/>
            </a:pPr>
            <a:r>
              <a:rPr lang="en-US" sz="2200" dirty="0" smtClean="0"/>
              <a:t>50% find job with 30% decrease in benefits</a:t>
            </a:r>
            <a:endParaRPr lang="en-US" sz="2200" dirty="0"/>
          </a:p>
          <a:p>
            <a:pPr marL="342900" indent="-342900">
              <a:buFontTx/>
              <a:buChar char="-"/>
            </a:pPr>
            <a:r>
              <a:rPr lang="en-US" sz="2200" b="1" dirty="0"/>
              <a:t>$</a:t>
            </a:r>
            <a:r>
              <a:rPr lang="en-US" sz="2200" b="1" dirty="0" smtClean="0"/>
              <a:t>540,000 </a:t>
            </a:r>
            <a:r>
              <a:rPr lang="en-US" sz="2200" dirty="0" smtClean="0"/>
              <a:t>unemployment benefits cost</a:t>
            </a:r>
          </a:p>
          <a:p>
            <a:pPr marL="342900" indent="-342900">
              <a:buFontTx/>
              <a:buChar char="-"/>
            </a:pPr>
            <a:r>
              <a:rPr lang="en-US" sz="2200" b="1" dirty="0" smtClean="0"/>
              <a:t>$46,000 </a:t>
            </a:r>
            <a:r>
              <a:rPr lang="en-US" sz="2200" dirty="0" smtClean="0"/>
              <a:t>sales tax loss.</a:t>
            </a:r>
          </a:p>
          <a:p>
            <a:r>
              <a:rPr lang="en-US" sz="2200" u="sng" dirty="0" smtClean="0"/>
              <a:t>5. Loss of student employees</a:t>
            </a:r>
          </a:p>
          <a:p>
            <a:pPr marL="342900" indent="-342900">
              <a:buFontTx/>
              <a:buChar char="-"/>
            </a:pPr>
            <a:r>
              <a:rPr lang="en-US" sz="2200" dirty="0" smtClean="0"/>
              <a:t>20% loss at $15,000 benefits</a:t>
            </a:r>
          </a:p>
          <a:p>
            <a:pPr marL="342900" indent="-342900">
              <a:buFontTx/>
              <a:buChar char="-"/>
            </a:pPr>
            <a:r>
              <a:rPr lang="en-US" sz="2200" dirty="0" smtClean="0"/>
              <a:t>Loss in tax revenue from sales tax: </a:t>
            </a:r>
            <a:r>
              <a:rPr lang="en-US" sz="2200" b="1" dirty="0" smtClean="0"/>
              <a:t>$4,400</a:t>
            </a:r>
          </a:p>
        </p:txBody>
      </p:sp>
    </p:spTree>
    <p:extLst>
      <p:ext uri="{BB962C8B-B14F-4D97-AF65-F5344CB8AC3E}">
        <p14:creationId xmlns:p14="http://schemas.microsoft.com/office/powerpoint/2010/main" val="6814714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371600" y="-287867"/>
            <a:ext cx="7772400" cy="139883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smtClean="0"/>
              <a:t>Forum on Outsourcing Facts and Figures</a:t>
            </a:r>
            <a:endParaRPr lang="en-US" sz="3200" b="1" dirty="0"/>
          </a:p>
        </p:txBody>
      </p:sp>
      <p:sp>
        <p:nvSpPr>
          <p:cNvPr id="8" name="TextBox 7"/>
          <p:cNvSpPr txBox="1"/>
          <p:nvPr/>
        </p:nvSpPr>
        <p:spPr>
          <a:xfrm>
            <a:off x="588252" y="887135"/>
            <a:ext cx="8069092" cy="4493538"/>
          </a:xfrm>
          <a:prstGeom prst="rect">
            <a:avLst/>
          </a:prstGeom>
          <a:noFill/>
        </p:spPr>
        <p:txBody>
          <a:bodyPr wrap="square" rtlCol="0">
            <a:spAutoFit/>
          </a:bodyPr>
          <a:lstStyle/>
          <a:p>
            <a:r>
              <a:rPr lang="en-US" sz="2400" b="1" dirty="0"/>
              <a:t>Summary:</a:t>
            </a:r>
            <a:endParaRPr lang="en-US" sz="2400" dirty="0"/>
          </a:p>
          <a:p>
            <a:r>
              <a:rPr lang="en-US" sz="2400" dirty="0"/>
              <a:t> </a:t>
            </a:r>
          </a:p>
          <a:p>
            <a:r>
              <a:rPr lang="en-US" sz="2400" dirty="0" smtClean="0"/>
              <a:t>The </a:t>
            </a:r>
            <a:r>
              <a:rPr lang="en-US" sz="2400" dirty="0"/>
              <a:t>total costs identified above that could reduce any potential savings from outsourcing are over </a:t>
            </a:r>
            <a:r>
              <a:rPr lang="en-US" sz="2400" b="1" dirty="0" smtClean="0"/>
              <a:t>$2.5M </a:t>
            </a:r>
            <a:r>
              <a:rPr lang="en-US" sz="2400" dirty="0"/>
              <a:t>annually. These estimates are based on </a:t>
            </a:r>
            <a:r>
              <a:rPr lang="en-US" sz="2400" b="1" dirty="0"/>
              <a:t>very coarse assumptions </a:t>
            </a:r>
            <a:r>
              <a:rPr lang="en-US" sz="2400" dirty="0"/>
              <a:t>however and we encourage the administration to </a:t>
            </a:r>
            <a:r>
              <a:rPr lang="en-US" sz="2400" b="1" dirty="0"/>
              <a:t>consider each of these components</a:t>
            </a:r>
            <a:r>
              <a:rPr lang="en-US" sz="2400" dirty="0"/>
              <a:t> particularly as they do not include any variance associated with major problems. They also do not include any of the variety of human capital concerns, the costs of any transition period, or the costs associated with any lack of timely response to campus maintenance needs. </a:t>
            </a:r>
          </a:p>
          <a:p>
            <a:endParaRPr lang="en-US" sz="2200" dirty="0"/>
          </a:p>
        </p:txBody>
      </p:sp>
    </p:spTree>
    <p:extLst>
      <p:ext uri="{BB962C8B-B14F-4D97-AF65-F5344CB8AC3E}">
        <p14:creationId xmlns:p14="http://schemas.microsoft.com/office/powerpoint/2010/main" val="20006784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834144" y="0"/>
            <a:ext cx="7772400" cy="139883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smtClean="0"/>
              <a:t>Forum on Outsourcing Facts and Figures</a:t>
            </a:r>
            <a:endParaRPr lang="en-US" sz="3200" b="1" dirty="0"/>
          </a:p>
        </p:txBody>
      </p:sp>
      <p:sp>
        <p:nvSpPr>
          <p:cNvPr id="10" name="TextBox 9"/>
          <p:cNvSpPr txBox="1"/>
          <p:nvPr/>
        </p:nvSpPr>
        <p:spPr>
          <a:xfrm>
            <a:off x="537452" y="1648433"/>
            <a:ext cx="8069092" cy="3323987"/>
          </a:xfrm>
          <a:prstGeom prst="rect">
            <a:avLst/>
          </a:prstGeom>
          <a:noFill/>
        </p:spPr>
        <p:txBody>
          <a:bodyPr wrap="square" rtlCol="0">
            <a:spAutoFit/>
          </a:bodyPr>
          <a:lstStyle/>
          <a:p>
            <a:r>
              <a:rPr lang="en-US" sz="2400" b="1" dirty="0" smtClean="0"/>
              <a:t>We focus </a:t>
            </a:r>
            <a:r>
              <a:rPr lang="en-US" sz="2400" b="1" dirty="0"/>
              <a:t>on components of outsourcing impacts that </a:t>
            </a:r>
            <a:r>
              <a:rPr lang="en-US" sz="2400" b="1" u="sng" dirty="0"/>
              <a:t>might reduce the potential savings</a:t>
            </a:r>
            <a:r>
              <a:rPr lang="en-US" sz="2400" dirty="0"/>
              <a:t>. Our expectation is that, prior to any formal decision regarding outsourcing is made by the UTK and UTIA administrations, </a:t>
            </a:r>
            <a:r>
              <a:rPr lang="en-US" sz="2400" b="1" dirty="0"/>
              <a:t>analyses similar to those outlined here will be considered</a:t>
            </a:r>
            <a:r>
              <a:rPr lang="en-US" sz="2400" dirty="0"/>
              <a:t>. We note that the decisions about outsourcing in the Knoxville area are expected to be made through joint discussions between Chancellors Cross and Davenport, and their staffs. </a:t>
            </a:r>
          </a:p>
          <a:p>
            <a:endParaRPr lang="en-US" sz="2000" dirty="0"/>
          </a:p>
        </p:txBody>
      </p:sp>
    </p:spTree>
    <p:extLst>
      <p:ext uri="{BB962C8B-B14F-4D97-AF65-F5344CB8AC3E}">
        <p14:creationId xmlns:p14="http://schemas.microsoft.com/office/powerpoint/2010/main" val="3877239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itle 1"/>
          <p:cNvSpPr txBox="1">
            <a:spLocks/>
          </p:cNvSpPr>
          <p:nvPr/>
        </p:nvSpPr>
        <p:spPr>
          <a:xfrm>
            <a:off x="834144" y="0"/>
            <a:ext cx="7772400" cy="139883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smtClean="0"/>
              <a:t>Forum on Outsourcing Facts and Figures</a:t>
            </a:r>
            <a:endParaRPr lang="en-US" sz="3200" b="1" dirty="0"/>
          </a:p>
        </p:txBody>
      </p:sp>
      <p:sp>
        <p:nvSpPr>
          <p:cNvPr id="9" name="TextBox 8"/>
          <p:cNvSpPr txBox="1"/>
          <p:nvPr/>
        </p:nvSpPr>
        <p:spPr>
          <a:xfrm>
            <a:off x="537452" y="1398838"/>
            <a:ext cx="8069092" cy="4832092"/>
          </a:xfrm>
          <a:prstGeom prst="rect">
            <a:avLst/>
          </a:prstGeom>
          <a:noFill/>
        </p:spPr>
        <p:txBody>
          <a:bodyPr wrap="square" rtlCol="0">
            <a:spAutoFit/>
          </a:bodyPr>
          <a:lstStyle/>
          <a:p>
            <a:r>
              <a:rPr lang="en-US" sz="2200" dirty="0"/>
              <a:t>At </a:t>
            </a:r>
            <a:r>
              <a:rPr lang="en-US" sz="2200" dirty="0" smtClean="0"/>
              <a:t>this time, </a:t>
            </a:r>
            <a:r>
              <a:rPr lang="en-US" sz="2200" dirty="0"/>
              <a:t>there </a:t>
            </a:r>
            <a:r>
              <a:rPr lang="en-US" sz="2200" b="1" dirty="0"/>
              <a:t>has not been a release of any detailed accounting </a:t>
            </a:r>
            <a:r>
              <a:rPr lang="en-US" sz="2200" dirty="0"/>
              <a:t>of potential savings to the campus from outsourcing, since a final </a:t>
            </a:r>
            <a:r>
              <a:rPr lang="en-US" sz="2200" b="1" dirty="0"/>
              <a:t>agreement</a:t>
            </a:r>
            <a:r>
              <a:rPr lang="en-US" sz="2200" dirty="0"/>
              <a:t> with the chosen contractor (JLL) </a:t>
            </a:r>
            <a:r>
              <a:rPr lang="en-US" sz="2200" b="1" dirty="0"/>
              <a:t>has not been settled</a:t>
            </a:r>
            <a:r>
              <a:rPr lang="en-US" sz="2200" dirty="0"/>
              <a:t>. T</a:t>
            </a:r>
            <a:r>
              <a:rPr lang="en-US" sz="2200" dirty="0" smtClean="0"/>
              <a:t>here </a:t>
            </a:r>
            <a:r>
              <a:rPr lang="en-US" sz="2200" dirty="0"/>
              <a:t>will be </a:t>
            </a:r>
            <a:r>
              <a:rPr lang="en-US" sz="2200" b="1" dirty="0"/>
              <a:t>ongoing discussions </a:t>
            </a:r>
            <a:r>
              <a:rPr lang="en-US" sz="2200" dirty="0"/>
              <a:t>with representatives of JLL over the </a:t>
            </a:r>
            <a:r>
              <a:rPr lang="en-US" sz="2200" b="1" dirty="0"/>
              <a:t>next several months </a:t>
            </a:r>
            <a:r>
              <a:rPr lang="en-US" sz="2200" dirty="0"/>
              <a:t>in order to determine the details of any potential agreement for UTK/UTIA to utilize the agreement for any of the three basic services included. Thus, we do not have a means to include in this report an explicit percentage reduction in savings arising from the components we consider. </a:t>
            </a:r>
            <a:r>
              <a:rPr lang="en-US" sz="2200" b="1" dirty="0"/>
              <a:t>Our expectation is that the administration will consider the estimation procedures outlined here, utilizing their available data to make these more precise</a:t>
            </a:r>
            <a:r>
              <a:rPr lang="en-US" sz="2200" dirty="0"/>
              <a:t>, and then consider whether these and other considerations (many of which have been made by organizations such as United Campus Workers) ameliorate the potential benefits from outsourcing.</a:t>
            </a:r>
          </a:p>
        </p:txBody>
      </p:sp>
    </p:spTree>
    <p:extLst>
      <p:ext uri="{BB962C8B-B14F-4D97-AF65-F5344CB8AC3E}">
        <p14:creationId xmlns:p14="http://schemas.microsoft.com/office/powerpoint/2010/main" val="15813633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34144" y="0"/>
            <a:ext cx="7772400" cy="139883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smtClean="0"/>
              <a:t>Forum on Outsourcing Facts and Figures</a:t>
            </a:r>
            <a:endParaRPr lang="en-US" sz="3200" b="1" dirty="0"/>
          </a:p>
        </p:txBody>
      </p:sp>
      <p:sp>
        <p:nvSpPr>
          <p:cNvPr id="8" name="TextBox 7"/>
          <p:cNvSpPr txBox="1"/>
          <p:nvPr/>
        </p:nvSpPr>
        <p:spPr>
          <a:xfrm>
            <a:off x="537452" y="1398838"/>
            <a:ext cx="8402362" cy="5262979"/>
          </a:xfrm>
          <a:prstGeom prst="rect">
            <a:avLst/>
          </a:prstGeom>
          <a:noFill/>
        </p:spPr>
        <p:txBody>
          <a:bodyPr wrap="square" rtlCol="0">
            <a:spAutoFit/>
          </a:bodyPr>
          <a:lstStyle/>
          <a:p>
            <a:pPr marL="457200" indent="-457200">
              <a:buAutoNum type="arabicPeriod"/>
            </a:pPr>
            <a:r>
              <a:rPr lang="en-US" sz="2400" b="1" dirty="0" smtClean="0"/>
              <a:t>The </a:t>
            </a:r>
            <a:r>
              <a:rPr lang="en-US" sz="2400" b="1" dirty="0"/>
              <a:t>upfront costs of paying out annual/sick leave that has been accumulated by employees who could either leave UTK or be absorbed by an outsourced firm</a:t>
            </a:r>
            <a:r>
              <a:rPr lang="en-US" sz="2400" b="1" dirty="0" smtClean="0"/>
              <a:t>.</a:t>
            </a:r>
          </a:p>
          <a:p>
            <a:endParaRPr lang="en-US" sz="2400" b="1" dirty="0" smtClean="0"/>
          </a:p>
          <a:p>
            <a:r>
              <a:rPr lang="en-US" sz="2400" dirty="0"/>
              <a:t>Assumptions: </a:t>
            </a:r>
          </a:p>
          <a:p>
            <a:r>
              <a:rPr lang="en-US" sz="2400" dirty="0"/>
              <a:t>(i) For any UT employee whose position is replaced due to outsourcing, they will either be </a:t>
            </a:r>
            <a:r>
              <a:rPr lang="en-US" sz="2400" b="1" dirty="0"/>
              <a:t>hired by JLL or they will leave </a:t>
            </a:r>
            <a:r>
              <a:rPr lang="en-US" sz="2400" b="1" dirty="0" smtClean="0"/>
              <a:t>UT</a:t>
            </a:r>
            <a:r>
              <a:rPr lang="en-US" sz="2400" dirty="0" smtClean="0"/>
              <a:t>. </a:t>
            </a:r>
            <a:endParaRPr lang="en-US" sz="2400" dirty="0"/>
          </a:p>
          <a:p>
            <a:r>
              <a:rPr lang="en-US" sz="2400" dirty="0"/>
              <a:t>(ii) All accumulated </a:t>
            </a:r>
            <a:r>
              <a:rPr lang="en-US" sz="2400" b="1" dirty="0"/>
              <a:t>annual leave will not be transferred</a:t>
            </a:r>
            <a:r>
              <a:rPr lang="en-US" sz="2400" dirty="0"/>
              <a:t> and will not be covered by JLL</a:t>
            </a:r>
          </a:p>
          <a:p>
            <a:r>
              <a:rPr lang="en-US" sz="2400" dirty="0"/>
              <a:t>(iii) All accumulated </a:t>
            </a:r>
            <a:r>
              <a:rPr lang="en-US" sz="2400" b="1" dirty="0"/>
              <a:t>sick leave will be transferred to and covered </a:t>
            </a:r>
            <a:r>
              <a:rPr lang="en-US" sz="2400" dirty="0"/>
              <a:t>by JLL for any employee who moves to a JLL </a:t>
            </a:r>
            <a:r>
              <a:rPr lang="en-US" sz="2400" dirty="0" smtClean="0"/>
              <a:t>position</a:t>
            </a:r>
          </a:p>
          <a:p>
            <a:endParaRPr lang="en-US" sz="2400" dirty="0"/>
          </a:p>
          <a:p>
            <a:r>
              <a:rPr lang="en-US" sz="2400" dirty="0" smtClean="0"/>
              <a:t>Cost: 4% interest/</a:t>
            </a:r>
            <a:r>
              <a:rPr lang="en-US" sz="2400" dirty="0" err="1" smtClean="0"/>
              <a:t>yr</a:t>
            </a:r>
            <a:r>
              <a:rPr lang="en-US" sz="2400" dirty="0" smtClean="0"/>
              <a:t>, mean time to retirement/leaving of 5 </a:t>
            </a:r>
            <a:r>
              <a:rPr lang="en-US" sz="2400" dirty="0" err="1" smtClean="0"/>
              <a:t>yr</a:t>
            </a:r>
            <a:endParaRPr lang="en-US" sz="2400" dirty="0" smtClean="0"/>
          </a:p>
          <a:p>
            <a:r>
              <a:rPr lang="en-US" sz="2400" b="1" dirty="0" smtClean="0"/>
              <a:t>            $360,000</a:t>
            </a:r>
            <a:endParaRPr lang="en-US" sz="2200" b="1" dirty="0"/>
          </a:p>
        </p:txBody>
      </p:sp>
    </p:spTree>
    <p:extLst>
      <p:ext uri="{BB962C8B-B14F-4D97-AF65-F5344CB8AC3E}">
        <p14:creationId xmlns:p14="http://schemas.microsoft.com/office/powerpoint/2010/main" val="6139485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34144" y="0"/>
            <a:ext cx="7772400" cy="139883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smtClean="0"/>
              <a:t>Forum on Outsourcing Facts and Figures</a:t>
            </a:r>
            <a:endParaRPr lang="en-US" sz="3200" b="1" dirty="0"/>
          </a:p>
        </p:txBody>
      </p:sp>
      <p:sp>
        <p:nvSpPr>
          <p:cNvPr id="8" name="TextBox 7"/>
          <p:cNvSpPr txBox="1"/>
          <p:nvPr/>
        </p:nvSpPr>
        <p:spPr>
          <a:xfrm>
            <a:off x="537451" y="1398838"/>
            <a:ext cx="8304707" cy="4124206"/>
          </a:xfrm>
          <a:prstGeom prst="rect">
            <a:avLst/>
          </a:prstGeom>
          <a:noFill/>
        </p:spPr>
        <p:txBody>
          <a:bodyPr wrap="square" rtlCol="0">
            <a:spAutoFit/>
          </a:bodyPr>
          <a:lstStyle/>
          <a:p>
            <a:r>
              <a:rPr lang="en-US" sz="2400" b="1" dirty="0" smtClean="0"/>
              <a:t>2</a:t>
            </a:r>
            <a:r>
              <a:rPr lang="en-US" sz="2400" b="1" dirty="0"/>
              <a:t>. Consideration of how any potential first-year savings may not be indicative of future year </a:t>
            </a:r>
            <a:r>
              <a:rPr lang="en-US" sz="2400" b="1" dirty="0" smtClean="0"/>
              <a:t>savings</a:t>
            </a:r>
          </a:p>
          <a:p>
            <a:endParaRPr lang="en-US" sz="2400" dirty="0"/>
          </a:p>
          <a:p>
            <a:r>
              <a:rPr lang="en-US" sz="2400" dirty="0" smtClean="0"/>
              <a:t>Costs associated to: loss of experienced employees, any reduction in service or increase in time to repair assets decreases expectations and the ability to retain quality employees, increased difficulty to attract high quality faculty</a:t>
            </a:r>
          </a:p>
          <a:p>
            <a:endParaRPr lang="en-US" sz="2400" dirty="0" smtClean="0"/>
          </a:p>
          <a:p>
            <a:r>
              <a:rPr lang="en-US" sz="2400" dirty="0" smtClean="0"/>
              <a:t>Cost: assuming yearly reduction of 2%, total savings over 10 years would be </a:t>
            </a:r>
            <a:r>
              <a:rPr lang="en-US" sz="2400" b="1" dirty="0" smtClean="0"/>
              <a:t>91% </a:t>
            </a:r>
            <a:r>
              <a:rPr lang="en-US" sz="2400" dirty="0" smtClean="0"/>
              <a:t>of the calculations based on 1</a:t>
            </a:r>
            <a:r>
              <a:rPr lang="en-US" sz="2400" baseline="30000" dirty="0" smtClean="0"/>
              <a:t>st</a:t>
            </a:r>
            <a:r>
              <a:rPr lang="en-US" sz="2400" dirty="0" smtClean="0"/>
              <a:t> yr.</a:t>
            </a:r>
            <a:endParaRPr lang="en-US" sz="2400" dirty="0"/>
          </a:p>
          <a:p>
            <a:endParaRPr lang="en-US" sz="2200" dirty="0" smtClean="0"/>
          </a:p>
        </p:txBody>
      </p:sp>
    </p:spTree>
    <p:extLst>
      <p:ext uri="{BB962C8B-B14F-4D97-AF65-F5344CB8AC3E}">
        <p14:creationId xmlns:p14="http://schemas.microsoft.com/office/powerpoint/2010/main" val="35714956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34144" y="0"/>
            <a:ext cx="7772400" cy="139883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smtClean="0"/>
              <a:t>Forum on Outsourcing Facts and Figures</a:t>
            </a:r>
            <a:endParaRPr lang="en-US" sz="3200" b="1" dirty="0"/>
          </a:p>
        </p:txBody>
      </p:sp>
      <p:sp>
        <p:nvSpPr>
          <p:cNvPr id="8" name="TextBox 7"/>
          <p:cNvSpPr txBox="1"/>
          <p:nvPr/>
        </p:nvSpPr>
        <p:spPr>
          <a:xfrm>
            <a:off x="537451" y="1398838"/>
            <a:ext cx="8464506" cy="4124206"/>
          </a:xfrm>
          <a:prstGeom prst="rect">
            <a:avLst/>
          </a:prstGeom>
          <a:noFill/>
        </p:spPr>
        <p:txBody>
          <a:bodyPr wrap="square" rtlCol="0">
            <a:spAutoFit/>
          </a:bodyPr>
          <a:lstStyle/>
          <a:p>
            <a:r>
              <a:rPr lang="en-US" sz="2400" b="1" dirty="0" smtClean="0"/>
              <a:t>3</a:t>
            </a:r>
            <a:r>
              <a:rPr lang="en-US" sz="2400" b="1" dirty="0"/>
              <a:t>. Costs to the State of a UT employee who previously had health coverage, but loses it and moves to </a:t>
            </a:r>
            <a:r>
              <a:rPr lang="en-US" sz="2400" b="1" dirty="0" err="1"/>
              <a:t>TennCare</a:t>
            </a:r>
            <a:r>
              <a:rPr lang="en-US" sz="2400" b="1" dirty="0" smtClean="0"/>
              <a:t>.</a:t>
            </a:r>
            <a:endParaRPr lang="en-US" sz="2200" b="1" dirty="0"/>
          </a:p>
          <a:p>
            <a:endParaRPr lang="en-US" sz="2200" dirty="0" smtClean="0"/>
          </a:p>
          <a:p>
            <a:r>
              <a:rPr lang="en-US" sz="2400" dirty="0"/>
              <a:t>Assumptions:</a:t>
            </a:r>
          </a:p>
          <a:p>
            <a:r>
              <a:rPr lang="en-US" sz="2400" dirty="0"/>
              <a:t>(i) A fraction </a:t>
            </a:r>
            <a:r>
              <a:rPr lang="en-US" sz="2400" dirty="0" smtClean="0"/>
              <a:t>of </a:t>
            </a:r>
            <a:r>
              <a:rPr lang="en-US" sz="2400" dirty="0"/>
              <a:t>all outsourced employees will not accept a position with JLL</a:t>
            </a:r>
          </a:p>
          <a:p>
            <a:r>
              <a:rPr lang="en-US" sz="2400" dirty="0"/>
              <a:t>(ii) JLL employees who have not transferred from UTK will not have health insurance benefits and will </a:t>
            </a:r>
            <a:r>
              <a:rPr lang="en-US" sz="2400" dirty="0" smtClean="0"/>
              <a:t>require </a:t>
            </a:r>
            <a:r>
              <a:rPr lang="en-US" sz="2400" dirty="0" err="1" smtClean="0"/>
              <a:t>TennCare</a:t>
            </a:r>
            <a:r>
              <a:rPr lang="en-US" sz="2400" dirty="0" smtClean="0"/>
              <a:t> </a:t>
            </a:r>
          </a:p>
          <a:p>
            <a:endParaRPr lang="en-US" sz="2400" dirty="0"/>
          </a:p>
          <a:p>
            <a:r>
              <a:rPr lang="en-US" sz="2400" dirty="0" smtClean="0"/>
              <a:t>Cost: 500 employees, 10% don’t move to JLL, $7000/TC enrollee =</a:t>
            </a:r>
          </a:p>
          <a:p>
            <a:r>
              <a:rPr lang="en-US" sz="2400" b="1" dirty="0" smtClean="0"/>
              <a:t>$350,000</a:t>
            </a:r>
            <a:endParaRPr lang="en-US" sz="2400" dirty="0"/>
          </a:p>
        </p:txBody>
      </p:sp>
    </p:spTree>
    <p:extLst>
      <p:ext uri="{BB962C8B-B14F-4D97-AF65-F5344CB8AC3E}">
        <p14:creationId xmlns:p14="http://schemas.microsoft.com/office/powerpoint/2010/main" val="38411456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34144" y="0"/>
            <a:ext cx="7772400" cy="139883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smtClean="0"/>
              <a:t>Forum on Outsourcing Facts and Figures</a:t>
            </a:r>
            <a:endParaRPr lang="en-US" sz="3200" b="1" dirty="0"/>
          </a:p>
        </p:txBody>
      </p:sp>
      <p:sp>
        <p:nvSpPr>
          <p:cNvPr id="8" name="TextBox 7"/>
          <p:cNvSpPr txBox="1"/>
          <p:nvPr/>
        </p:nvSpPr>
        <p:spPr>
          <a:xfrm>
            <a:off x="537451" y="1398838"/>
            <a:ext cx="8304707" cy="5232202"/>
          </a:xfrm>
          <a:prstGeom prst="rect">
            <a:avLst/>
          </a:prstGeom>
          <a:noFill/>
        </p:spPr>
        <p:txBody>
          <a:bodyPr wrap="square" rtlCol="0">
            <a:spAutoFit/>
          </a:bodyPr>
          <a:lstStyle/>
          <a:p>
            <a:r>
              <a:rPr lang="en-US" sz="2400" b="1" dirty="0" smtClean="0"/>
              <a:t>4</a:t>
            </a:r>
            <a:r>
              <a:rPr lang="en-US" sz="2400" b="1" dirty="0"/>
              <a:t>. Costs associated with the use of facilities for events in evenings and other times.</a:t>
            </a:r>
          </a:p>
          <a:p>
            <a:endParaRPr lang="en-US" sz="2200" dirty="0" smtClean="0"/>
          </a:p>
          <a:p>
            <a:r>
              <a:rPr lang="en-US" sz="2200" dirty="0"/>
              <a:t>Assumptions:</a:t>
            </a:r>
          </a:p>
          <a:p>
            <a:r>
              <a:rPr lang="en-US" sz="2200" dirty="0"/>
              <a:t>(i) Any </a:t>
            </a:r>
            <a:r>
              <a:rPr lang="en-US" sz="2200" dirty="0" smtClean="0"/>
              <a:t>activity </a:t>
            </a:r>
            <a:r>
              <a:rPr lang="en-US" sz="2200" dirty="0"/>
              <a:t>that takes place outside the normal business hours </a:t>
            </a:r>
            <a:r>
              <a:rPr lang="en-US" sz="2200" dirty="0" smtClean="0"/>
              <a:t>may </a:t>
            </a:r>
            <a:r>
              <a:rPr lang="en-US" sz="2200" dirty="0"/>
              <a:t>incur additional </a:t>
            </a:r>
            <a:r>
              <a:rPr lang="en-US" sz="2200" dirty="0" smtClean="0"/>
              <a:t>cost. </a:t>
            </a:r>
            <a:r>
              <a:rPr lang="en-US" sz="2200" dirty="0"/>
              <a:t>Specifying the need of service for such events in the </a:t>
            </a:r>
            <a:r>
              <a:rPr lang="en-US" sz="2200" dirty="0" smtClean="0"/>
              <a:t>contract </a:t>
            </a:r>
            <a:r>
              <a:rPr lang="en-US" sz="2200" dirty="0"/>
              <a:t>may be difficult because </a:t>
            </a:r>
            <a:r>
              <a:rPr lang="en-US" sz="2200" dirty="0" smtClean="0"/>
              <a:t>it may </a:t>
            </a:r>
            <a:r>
              <a:rPr lang="en-US" sz="2200" dirty="0"/>
              <a:t>not be known in advance.</a:t>
            </a:r>
          </a:p>
          <a:p>
            <a:r>
              <a:rPr lang="en-US" sz="2200" dirty="0"/>
              <a:t>(ii) </a:t>
            </a:r>
            <a:r>
              <a:rPr lang="en-US" sz="2200" dirty="0" smtClean="0"/>
              <a:t>The </a:t>
            </a:r>
            <a:r>
              <a:rPr lang="en-US" sz="2200" dirty="0"/>
              <a:t>outsourced vendor may not be able to provide such services in </a:t>
            </a:r>
            <a:r>
              <a:rPr lang="en-US" sz="2200" dirty="0" smtClean="0"/>
              <a:t>short </a:t>
            </a:r>
            <a:r>
              <a:rPr lang="en-US" sz="2200" dirty="0"/>
              <a:t>notice, thereby limiting the ability of UT </a:t>
            </a:r>
            <a:r>
              <a:rPr lang="en-US" sz="2200" dirty="0" smtClean="0"/>
              <a:t>to </a:t>
            </a:r>
            <a:r>
              <a:rPr lang="en-US" sz="2200" dirty="0"/>
              <a:t>organize such events</a:t>
            </a:r>
            <a:r>
              <a:rPr lang="en-US" sz="2200" dirty="0" smtClean="0"/>
              <a:t>.</a:t>
            </a:r>
          </a:p>
          <a:p>
            <a:endParaRPr lang="en-US" sz="2200" dirty="0"/>
          </a:p>
          <a:p>
            <a:r>
              <a:rPr lang="en-US" sz="2200" dirty="0" smtClean="0"/>
              <a:t>Cost: A detailed inventory of event does not exist. This cost for a peer institution $500-600K/</a:t>
            </a:r>
            <a:r>
              <a:rPr lang="en-US" sz="2200" dirty="0" err="1" smtClean="0"/>
              <a:t>yr</a:t>
            </a:r>
            <a:r>
              <a:rPr lang="en-US" sz="2200" b="1" dirty="0" smtClean="0"/>
              <a:t> </a:t>
            </a:r>
            <a:r>
              <a:rPr lang="en-US" sz="2200" dirty="0" smtClean="0"/>
              <a:t>above their base contract. Our size is half: </a:t>
            </a:r>
            <a:r>
              <a:rPr lang="en-US" sz="2200" b="1" dirty="0" smtClean="0"/>
              <a:t>$250-300K </a:t>
            </a:r>
            <a:r>
              <a:rPr lang="en-US" sz="2200" dirty="0" smtClean="0"/>
              <a:t>per year in additional costs.</a:t>
            </a:r>
            <a:endParaRPr lang="en-US" sz="2200" b="1" dirty="0"/>
          </a:p>
          <a:p>
            <a:endParaRPr lang="en-US" sz="2200" dirty="0" smtClean="0"/>
          </a:p>
          <a:p>
            <a:endParaRPr lang="en-US" sz="2200" dirty="0"/>
          </a:p>
        </p:txBody>
      </p:sp>
    </p:spTree>
    <p:extLst>
      <p:ext uri="{BB962C8B-B14F-4D97-AF65-F5344CB8AC3E}">
        <p14:creationId xmlns:p14="http://schemas.microsoft.com/office/powerpoint/2010/main" val="3898181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34144" y="0"/>
            <a:ext cx="7772400" cy="139883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smtClean="0"/>
              <a:t>Forum on Outsourcing Facts and Figures</a:t>
            </a:r>
            <a:endParaRPr lang="en-US" sz="3200" b="1" dirty="0"/>
          </a:p>
        </p:txBody>
      </p:sp>
      <p:sp>
        <p:nvSpPr>
          <p:cNvPr id="8" name="TextBox 7"/>
          <p:cNvSpPr txBox="1"/>
          <p:nvPr/>
        </p:nvSpPr>
        <p:spPr>
          <a:xfrm>
            <a:off x="537452" y="1398838"/>
            <a:ext cx="8069092" cy="3847207"/>
          </a:xfrm>
          <a:prstGeom prst="rect">
            <a:avLst/>
          </a:prstGeom>
          <a:noFill/>
        </p:spPr>
        <p:txBody>
          <a:bodyPr wrap="square" rtlCol="0">
            <a:spAutoFit/>
          </a:bodyPr>
          <a:lstStyle/>
          <a:p>
            <a:r>
              <a:rPr lang="en-US" sz="2400" b="1" dirty="0" smtClean="0"/>
              <a:t>5</a:t>
            </a:r>
            <a:r>
              <a:rPr lang="en-US" sz="2400" b="1" dirty="0"/>
              <a:t>. Costs associated with loss of Institutional </a:t>
            </a:r>
            <a:r>
              <a:rPr lang="en-US" sz="2400" b="1" dirty="0" smtClean="0"/>
              <a:t>Knowledge</a:t>
            </a:r>
            <a:endParaRPr lang="en-US" sz="2200" b="1" dirty="0" smtClean="0"/>
          </a:p>
          <a:p>
            <a:endParaRPr lang="en-US" sz="2200" dirty="0" smtClean="0"/>
          </a:p>
          <a:p>
            <a:pPr marL="342900" indent="-342900">
              <a:buFontTx/>
              <a:buChar char="-"/>
            </a:pPr>
            <a:r>
              <a:rPr lang="en-US" sz="2200" dirty="0" smtClean="0"/>
              <a:t>Difficult to monetize: not a budgetary item</a:t>
            </a:r>
          </a:p>
          <a:p>
            <a:pPr marL="342900" indent="-342900">
              <a:buFontTx/>
              <a:buChar char="-"/>
            </a:pPr>
            <a:r>
              <a:rPr lang="en-US" sz="2200" dirty="0" smtClean="0"/>
              <a:t>We have looked at it from the point of view of the decrease in risk of failures (e.g. freezers, plumbing services, flooding, broken gas main). Cost may be quite variable.</a:t>
            </a:r>
          </a:p>
          <a:p>
            <a:endParaRPr lang="en-US" sz="2200" dirty="0" smtClean="0"/>
          </a:p>
          <a:p>
            <a:r>
              <a:rPr lang="en-US" sz="2200" dirty="0" smtClean="0"/>
              <a:t>Example: loss of a freezer: calculated repercussions in terms of time loss, research material lost (e.g. 90 well plates, reagents, samples). Calculations resulted in </a:t>
            </a:r>
            <a:r>
              <a:rPr lang="en-US" sz="2200" b="1" dirty="0" smtClean="0"/>
              <a:t>$70,000 </a:t>
            </a:r>
            <a:r>
              <a:rPr lang="en-US" sz="2200" dirty="0" smtClean="0"/>
              <a:t>for this example.</a:t>
            </a:r>
            <a:endParaRPr lang="en-US" sz="2200" dirty="0"/>
          </a:p>
          <a:p>
            <a:endParaRPr lang="en-US" sz="2200" dirty="0"/>
          </a:p>
        </p:txBody>
      </p:sp>
    </p:spTree>
    <p:extLst>
      <p:ext uri="{BB962C8B-B14F-4D97-AF65-F5344CB8AC3E}">
        <p14:creationId xmlns:p14="http://schemas.microsoft.com/office/powerpoint/2010/main" val="12019647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34144" y="0"/>
            <a:ext cx="7772400" cy="139883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smtClean="0"/>
              <a:t>Forum on Outsourcing Facts and Figures</a:t>
            </a:r>
            <a:endParaRPr lang="en-US" sz="3200" b="1" dirty="0"/>
          </a:p>
        </p:txBody>
      </p:sp>
      <p:sp>
        <p:nvSpPr>
          <p:cNvPr id="8" name="TextBox 7"/>
          <p:cNvSpPr txBox="1"/>
          <p:nvPr/>
        </p:nvSpPr>
        <p:spPr>
          <a:xfrm>
            <a:off x="537452" y="1398838"/>
            <a:ext cx="8069092" cy="4370427"/>
          </a:xfrm>
          <a:prstGeom prst="rect">
            <a:avLst/>
          </a:prstGeom>
          <a:noFill/>
        </p:spPr>
        <p:txBody>
          <a:bodyPr wrap="square" rtlCol="0">
            <a:spAutoFit/>
          </a:bodyPr>
          <a:lstStyle/>
          <a:p>
            <a:r>
              <a:rPr lang="en-US" sz="2400" b="1" dirty="0" smtClean="0"/>
              <a:t>6</a:t>
            </a:r>
            <a:r>
              <a:rPr lang="en-US" sz="2400" b="1" dirty="0"/>
              <a:t>. Loss of academic connections</a:t>
            </a:r>
          </a:p>
          <a:p>
            <a:endParaRPr lang="en-US" sz="2200" dirty="0" smtClean="0"/>
          </a:p>
          <a:p>
            <a:r>
              <a:rPr lang="en-US" sz="2400" dirty="0"/>
              <a:t>Facility Services provides a wide array of </a:t>
            </a:r>
            <a:r>
              <a:rPr lang="en-US" sz="2400" b="1" dirty="0"/>
              <a:t>support for academic </a:t>
            </a:r>
            <a:r>
              <a:rPr lang="en-US" sz="2400" dirty="0"/>
              <a:t>areas at UTK that would </a:t>
            </a:r>
            <a:r>
              <a:rPr lang="en-US" sz="2400" b="1" dirty="0"/>
              <a:t>completely lost </a:t>
            </a:r>
            <a:r>
              <a:rPr lang="en-US" sz="2400" dirty="0"/>
              <a:t>if the employees involved were outsourced. This assumes that inclusion of activities not directly related to their core job responsibilities would not be allowed in any contract with JLL. </a:t>
            </a:r>
            <a:endParaRPr lang="en-US" sz="2400" dirty="0" smtClean="0"/>
          </a:p>
          <a:p>
            <a:endParaRPr lang="en-US" sz="2400" dirty="0"/>
          </a:p>
          <a:p>
            <a:r>
              <a:rPr lang="en-US" sz="2200" dirty="0" smtClean="0"/>
              <a:t>Cost: Considering our current understanding of the academic support provided by Facility Services, the estimated cost would be </a:t>
            </a:r>
            <a:r>
              <a:rPr lang="en-US" sz="2200" b="1" dirty="0" smtClean="0"/>
              <a:t>$420,000/</a:t>
            </a:r>
            <a:r>
              <a:rPr lang="en-US" sz="2200" b="1" dirty="0" err="1" smtClean="0"/>
              <a:t>yr</a:t>
            </a:r>
            <a:endParaRPr lang="en-US" sz="2200" b="1" dirty="0" smtClean="0"/>
          </a:p>
          <a:p>
            <a:endParaRPr lang="en-US" sz="2200" dirty="0"/>
          </a:p>
        </p:txBody>
      </p:sp>
    </p:spTree>
    <p:extLst>
      <p:ext uri="{BB962C8B-B14F-4D97-AF65-F5344CB8AC3E}">
        <p14:creationId xmlns:p14="http://schemas.microsoft.com/office/powerpoint/2010/main" val="412456156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4.1.2"/>
  <p:tag name="PPTVERSION" val="16"/>
  <p:tag name="TPOS" val="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782</TotalTime>
  <Words>1254</Words>
  <Application>Microsoft Macintosh PowerPoint</Application>
  <PresentationFormat>On-screen Show (4:3)</PresentationFormat>
  <Paragraphs>93</Paragraphs>
  <Slides>13</Slides>
  <Notes>0</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UTK Faculty Senate Budget and Planning Committee- Forum on Outsourcing Facts and Figures – April 26, 2017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Senate Faculty Salary Analysis March 2017</dc:title>
  <dc:creator>Microsoft Office User</dc:creator>
  <cp:lastModifiedBy>Microsoft Office User</cp:lastModifiedBy>
  <cp:revision>53</cp:revision>
  <dcterms:created xsi:type="dcterms:W3CDTF">2017-04-02T20:31:42Z</dcterms:created>
  <dcterms:modified xsi:type="dcterms:W3CDTF">2017-05-08T18:10:37Z</dcterms:modified>
</cp:coreProperties>
</file>